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9" r:id="rId5"/>
    <p:sldId id="264" r:id="rId6"/>
    <p:sldId id="261" r:id="rId7"/>
    <p:sldId id="266" r:id="rId8"/>
    <p:sldId id="267" r:id="rId9"/>
    <p:sldId id="262" r:id="rId10"/>
    <p:sldId id="263" r:id="rId11"/>
    <p:sldId id="26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71639-12F7-3073-5CD2-53F11EEEC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0704D31-BCD1-B924-79E7-A50FF0D07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1D28A0FE-684F-C1F6-77ED-C02F5BF1A04C}"/>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5D3B9504-A50E-5F79-CB6C-0B262C98D7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DC40927-15CC-13F4-E711-2877C52F3A46}"/>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40414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0BDC6-B2C9-DC67-1765-DC93F560519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5C44382-9933-62AC-3120-15DE7A801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D6670E5-5F49-CF58-FBD9-BA0CD7FF0E95}"/>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0BF07D2E-2333-FB4E-33C5-E7EC8C1CE5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172DB3B-54FE-3D5D-7155-CC144DAA4040}"/>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101296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25B311C-07A5-5F69-812C-0E540844BA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CD76BBB-3D0D-E5F1-4D1B-A36FAA142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CCA0993-0F5B-6BCD-00D5-E06C8A7B110F}"/>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60AEC5D6-39B6-87FC-EA85-4A1ACEE370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38D5A59-C984-2498-262B-F5A776275C0A}"/>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214600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15467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2776E-B25A-ECD2-CAAD-1145C200541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7D6519B-37B5-E17A-835C-CD98E94B6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D4FDDC5-A98E-4680-292B-6801CACC4A0A}"/>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B188289D-1899-9844-0579-FA719A4264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BC6A4D4-13C9-7848-C695-B067B180D4CF}"/>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328851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55968-3D12-E0EE-1235-AF6892058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5695F74-06D5-FF99-6379-F1F0AB94BC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99E8D3C-EC32-6243-58DE-B1B1C3B722DA}"/>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8BEF6F36-2739-BFAC-0CEA-1961C0C565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4120241-C20B-4E28-35C8-C59406790926}"/>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148390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FC7BE-EE16-5244-EFDD-48081B48B87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D787939-D4BF-09A6-3D68-6ADB9FF5F8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94DF1A7-14BF-8E04-0CDD-75A60B86B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F061A597-AF0F-7734-625E-F4B1085D4060}"/>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6" name="Footer Placeholder 5">
            <a:extLst>
              <a:ext uri="{FF2B5EF4-FFF2-40B4-BE49-F238E27FC236}">
                <a16:creationId xmlns:a16="http://schemas.microsoft.com/office/drawing/2014/main" xmlns="" id="{2D067A60-0500-18F9-CEE1-0698E404E9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1AA71F9-46CC-FE3D-F090-1B4B7CCE7BB1}"/>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34187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83C7C-352A-6D54-6AC5-80EB9FBBF73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3EB0458-2BB1-DCEF-DD46-F72FE4850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F54F21-890D-6554-7153-280645837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570FF507-AF0D-08CE-B4CC-141BD3689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B478AA-8975-E409-BDB1-72EA68868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7878F611-467A-D1E0-F5EC-DD99D5E6ACCA}"/>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8" name="Footer Placeholder 7">
            <a:extLst>
              <a:ext uri="{FF2B5EF4-FFF2-40B4-BE49-F238E27FC236}">
                <a16:creationId xmlns:a16="http://schemas.microsoft.com/office/drawing/2014/main" xmlns="" id="{2BA60E38-9D79-EEBA-C1BC-53F9E2C81A2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CB6EECE-FB69-2E4A-AD6A-BD5AB8E30899}"/>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11505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2D973-4C18-C34B-E1D7-D62E87B402B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A016DF4-C1CF-F453-A2DA-6CA9C0959AC0}"/>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4" name="Footer Placeholder 3">
            <a:extLst>
              <a:ext uri="{FF2B5EF4-FFF2-40B4-BE49-F238E27FC236}">
                <a16:creationId xmlns:a16="http://schemas.microsoft.com/office/drawing/2014/main" xmlns="" id="{F44E6B33-79DC-D8BD-BD15-15E0BEFC5E5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D88C6E1C-73F5-BB82-3E5D-5DD260E5063D}"/>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312435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E0C525-1625-BB6D-CD5F-8306B2EFC3F7}"/>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3" name="Footer Placeholder 2">
            <a:extLst>
              <a:ext uri="{FF2B5EF4-FFF2-40B4-BE49-F238E27FC236}">
                <a16:creationId xmlns:a16="http://schemas.microsoft.com/office/drawing/2014/main" xmlns="" id="{32C5F899-0081-A6A2-1E74-B67F3828A5A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8FCB7B38-6365-E911-C522-72B4F1E675F1}"/>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17427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B1B8D-B608-DBB9-7392-E32DB2576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7AA439C-1D50-66E3-F3B5-D3955ACAE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74B09266-316F-EC75-FB2A-B8AF6F099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25D356-F65C-EFC1-D405-D814337924A3}"/>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6" name="Footer Placeholder 5">
            <a:extLst>
              <a:ext uri="{FF2B5EF4-FFF2-40B4-BE49-F238E27FC236}">
                <a16:creationId xmlns:a16="http://schemas.microsoft.com/office/drawing/2014/main" xmlns="" id="{3C1853C3-7B39-E198-9353-78E7B4247A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6DB28D2-D893-7F17-1EDF-B8F619273BF9}"/>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797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7AEC-4E03-FC85-E9CE-DB39472B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EB89DE9-47CB-5406-6C6E-565B18D6A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194E177C-B05A-A95A-F32F-2EEE59AC3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6C59F5-C4FE-E206-117D-91F5BB0450A6}"/>
              </a:ext>
            </a:extLst>
          </p:cNvPr>
          <p:cNvSpPr>
            <a:spLocks noGrp="1"/>
          </p:cNvSpPr>
          <p:nvPr>
            <p:ph type="dt" sz="half" idx="10"/>
          </p:nvPr>
        </p:nvSpPr>
        <p:spPr/>
        <p:txBody>
          <a:bodyPr/>
          <a:lstStyle/>
          <a:p>
            <a:fld id="{0578A28B-277C-45F4-8FE6-6A9EEDE2B4D1}" type="datetimeFigureOut">
              <a:rPr lang="en-IN" smtClean="0"/>
              <a:t>08-10-2025</a:t>
            </a:fld>
            <a:endParaRPr lang="en-IN"/>
          </a:p>
        </p:txBody>
      </p:sp>
      <p:sp>
        <p:nvSpPr>
          <p:cNvPr id="6" name="Footer Placeholder 5">
            <a:extLst>
              <a:ext uri="{FF2B5EF4-FFF2-40B4-BE49-F238E27FC236}">
                <a16:creationId xmlns:a16="http://schemas.microsoft.com/office/drawing/2014/main" xmlns="" id="{B5B6253F-82E8-DF02-CC48-0A7FE7A75D4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FECB865-2286-B8DD-83D8-892B730439BA}"/>
              </a:ext>
            </a:extLst>
          </p:cNvPr>
          <p:cNvSpPr>
            <a:spLocks noGrp="1"/>
          </p:cNvSpPr>
          <p:nvPr>
            <p:ph type="sldNum" sz="quarter" idx="12"/>
          </p:nvPr>
        </p:nvSpPr>
        <p:spPr/>
        <p:txBody>
          <a:bodyPr/>
          <a:lstStyle/>
          <a:p>
            <a:fld id="{83C3A653-54F2-4393-9BFF-2A445973E1C5}" type="slidenum">
              <a:rPr lang="en-IN" smtClean="0"/>
              <a:t>‹#›</a:t>
            </a:fld>
            <a:endParaRPr lang="en-IN"/>
          </a:p>
        </p:txBody>
      </p:sp>
    </p:spTree>
    <p:extLst>
      <p:ext uri="{BB962C8B-B14F-4D97-AF65-F5344CB8AC3E}">
        <p14:creationId xmlns:p14="http://schemas.microsoft.com/office/powerpoint/2010/main" val="263197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F8BD4-8E15-2B6E-805C-5FE799622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69E3C8F-861E-79F1-4591-80FA171C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F0A225D-4474-8D19-AF69-857291B9C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78A28B-277C-45F4-8FE6-6A9EEDE2B4D1}" type="datetimeFigureOut">
              <a:rPr lang="en-IN" smtClean="0"/>
              <a:t>08-10-2025</a:t>
            </a:fld>
            <a:endParaRPr lang="en-IN"/>
          </a:p>
        </p:txBody>
      </p:sp>
      <p:sp>
        <p:nvSpPr>
          <p:cNvPr id="5" name="Footer Placeholder 4">
            <a:extLst>
              <a:ext uri="{FF2B5EF4-FFF2-40B4-BE49-F238E27FC236}">
                <a16:creationId xmlns:a16="http://schemas.microsoft.com/office/drawing/2014/main" xmlns="" id="{B2AB9FDF-51DE-A69E-D685-C90302603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xmlns="" id="{562B82AB-42A9-7029-2D8F-8F6C57C62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C3A653-54F2-4393-9BFF-2A445973E1C5}" type="slidenum">
              <a:rPr lang="en-IN" smtClean="0"/>
              <a:t>‹#›</a:t>
            </a:fld>
            <a:endParaRPr lang="en-IN"/>
          </a:p>
        </p:txBody>
      </p:sp>
    </p:spTree>
    <p:extLst>
      <p:ext uri="{BB962C8B-B14F-4D97-AF65-F5344CB8AC3E}">
        <p14:creationId xmlns:p14="http://schemas.microsoft.com/office/powerpoint/2010/main" val="244501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E187B6B-EAA6-0759-310A-00385892BEAE}"/>
              </a:ext>
            </a:extLst>
          </p:cNvPr>
          <p:cNvSpPr txBox="1"/>
          <p:nvPr/>
        </p:nvSpPr>
        <p:spPr>
          <a:xfrm>
            <a:off x="1430333" y="2142511"/>
            <a:ext cx="9305075" cy="646331"/>
          </a:xfrm>
          <a:prstGeom prst="rect">
            <a:avLst/>
          </a:prstGeom>
          <a:noFill/>
        </p:spPr>
        <p:txBody>
          <a:bodyPr wrap="square">
            <a:spAutoFit/>
          </a:bodyPr>
          <a:lstStyle/>
          <a:p>
            <a:pPr lvl="0" eaLnBrk="0" fontAlgn="base" hangingPunct="0">
              <a:spcBef>
                <a:spcPct val="0"/>
              </a:spcBef>
              <a:spcAft>
                <a:spcPct val="0"/>
              </a:spcAft>
            </a:pPr>
            <a:r>
              <a:rPr kumimoji="0" lang="en-US" altLang="en-US" sz="3600" b="0" i="0" u="none" strike="noStrike" cap="none" normalizeH="0" baseline="0" dirty="0" smtClean="0">
                <a:ln>
                  <a:noFill/>
                </a:ln>
                <a:solidFill>
                  <a:schemeClr val="accent2">
                    <a:lumMod val="75000"/>
                  </a:schemeClr>
                </a:solidFill>
                <a:effectLst/>
                <a:latin typeface="Arial Black" panose="020B0A04020102020204" pitchFamily="34" charset="0"/>
              </a:rPr>
              <a:t>“</a:t>
            </a:r>
            <a:r>
              <a:rPr lang="hi-IN" sz="3600" dirty="0" smtClean="0">
                <a:solidFill>
                  <a:schemeClr val="accent2">
                    <a:lumMod val="75000"/>
                  </a:schemeClr>
                </a:solidFill>
                <a:latin typeface="Arial Black" panose="020B0A04020102020204" pitchFamily="34" charset="0"/>
                <a:sym typeface="Bodoni FLF Italics"/>
              </a:rPr>
              <a:t>आपकी  </a:t>
            </a:r>
            <a:r>
              <a:rPr lang="hi-IN" sz="3600" dirty="0">
                <a:solidFill>
                  <a:schemeClr val="accent2">
                    <a:lumMod val="75000"/>
                  </a:schemeClr>
                </a:solidFill>
                <a:latin typeface="Arial Black" panose="020B0A04020102020204" pitchFamily="34" charset="0"/>
                <a:sym typeface="Bodoni FLF Italics"/>
              </a:rPr>
              <a:t>पूँजी, आपका अधिकार</a:t>
            </a:r>
            <a:r>
              <a:rPr lang="en-US" sz="3600" dirty="0" smtClean="0">
                <a:solidFill>
                  <a:schemeClr val="accent2">
                    <a:lumMod val="75000"/>
                  </a:schemeClr>
                </a:solidFill>
                <a:latin typeface="Arial Black" panose="020B0A04020102020204" pitchFamily="34" charset="0"/>
                <a:sym typeface="Bodoni FLF Italics"/>
              </a:rPr>
              <a:t>”</a:t>
            </a:r>
            <a:r>
              <a:rPr kumimoji="0" lang="en-US" altLang="en-US" sz="3600" b="0" i="0" u="none" strike="noStrike" cap="none" normalizeH="0" baseline="0" dirty="0" smtClean="0">
                <a:ln>
                  <a:noFill/>
                </a:ln>
                <a:solidFill>
                  <a:schemeClr val="accent2">
                    <a:lumMod val="75000"/>
                  </a:schemeClr>
                </a:solidFill>
                <a:effectLst/>
                <a:latin typeface="Arial Black" panose="020B0A04020102020204" pitchFamily="34" charset="0"/>
              </a:rPr>
              <a:t> </a:t>
            </a:r>
            <a:r>
              <a:rPr kumimoji="0" lang="en-US" altLang="en-US" sz="3600" b="0" i="0" u="none" strike="noStrike" cap="none" normalizeH="0" baseline="0" dirty="0">
                <a:ln>
                  <a:noFill/>
                </a:ln>
                <a:solidFill>
                  <a:schemeClr val="accent2">
                    <a:lumMod val="75000"/>
                  </a:schemeClr>
                </a:solidFill>
                <a:effectLst/>
                <a:latin typeface="Arial Black" panose="020B0A04020102020204" pitchFamily="34" charset="0"/>
              </a:rPr>
              <a:t>Campaign</a:t>
            </a:r>
          </a:p>
        </p:txBody>
      </p:sp>
      <p:sp>
        <p:nvSpPr>
          <p:cNvPr id="7" name="TextBox 6">
            <a:extLst>
              <a:ext uri="{FF2B5EF4-FFF2-40B4-BE49-F238E27FC236}">
                <a16:creationId xmlns:a16="http://schemas.microsoft.com/office/drawing/2014/main" xmlns="" id="{0AC5634B-E4EC-CFCB-AF9C-DDC7B19C6293}"/>
              </a:ext>
            </a:extLst>
          </p:cNvPr>
          <p:cNvSpPr txBox="1"/>
          <p:nvPr/>
        </p:nvSpPr>
        <p:spPr>
          <a:xfrm>
            <a:off x="1069848" y="4007614"/>
            <a:ext cx="9774936" cy="1200329"/>
          </a:xfrm>
          <a:prstGeom prst="rect">
            <a:avLst/>
          </a:prstGeom>
          <a:noFill/>
        </p:spPr>
        <p:txBody>
          <a:bodyPr wrap="square">
            <a:spAutoFit/>
          </a:bodyPr>
          <a:lstStyle/>
          <a:p>
            <a:pPr algn="ctr"/>
            <a:r>
              <a:rPr lang="en-US" sz="2400" b="1" dirty="0">
                <a:solidFill>
                  <a:schemeClr val="accent2">
                    <a:lumMod val="75000"/>
                  </a:schemeClr>
                </a:solidFill>
                <a:latin typeface="Arial Black" panose="020B0A04020102020204" pitchFamily="34" charset="0"/>
                <a:cs typeface="Arial" panose="020B0604020202020204" pitchFamily="34" charset="0"/>
              </a:rPr>
              <a:t>Launched by Department of Financial Services (DFS), Ministry of Finance, Government of India</a:t>
            </a:r>
          </a:p>
          <a:p>
            <a:pPr algn="ctr"/>
            <a:r>
              <a:rPr lang="en-US" sz="2400" b="1" dirty="0">
                <a:solidFill>
                  <a:schemeClr val="accent2">
                    <a:lumMod val="75000"/>
                  </a:schemeClr>
                </a:solidFill>
                <a:latin typeface="Arial Black" panose="020B0A04020102020204" pitchFamily="34" charset="0"/>
                <a:cs typeface="Arial" panose="020B0604020202020204" pitchFamily="34" charset="0"/>
              </a:rPr>
              <a:t>from Gandhinagar, Gujarat</a:t>
            </a:r>
          </a:p>
        </p:txBody>
      </p:sp>
    </p:spTree>
    <p:extLst>
      <p:ext uri="{BB962C8B-B14F-4D97-AF65-F5344CB8AC3E}">
        <p14:creationId xmlns:p14="http://schemas.microsoft.com/office/powerpoint/2010/main" val="355036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EBC0D6-678C-9FD6-21CC-FD9EE2B5DB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14C90786-6899-3D00-431D-31D38C530592}"/>
              </a:ext>
            </a:extLst>
          </p:cNvPr>
          <p:cNvSpPr>
            <a:spLocks noChangeArrowheads="1"/>
          </p:cNvSpPr>
          <p:nvPr/>
        </p:nvSpPr>
        <p:spPr bwMode="auto">
          <a:xfrm>
            <a:off x="566928" y="266289"/>
            <a:ext cx="3149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sz="2000" b="1" u="sng" dirty="0">
                <a:solidFill>
                  <a:schemeClr val="accent2">
                    <a:lumMod val="75000"/>
                  </a:schemeClr>
                </a:solidFill>
                <a:latin typeface="Aptos" panose="020B0004020202020204" pitchFamily="34" charset="0"/>
              </a:rPr>
              <a:t>8. Messages &amp; Takeaways</a:t>
            </a:r>
          </a:p>
        </p:txBody>
      </p:sp>
      <p:sp>
        <p:nvSpPr>
          <p:cNvPr id="4" name="TextBox 3">
            <a:extLst>
              <a:ext uri="{FF2B5EF4-FFF2-40B4-BE49-F238E27FC236}">
                <a16:creationId xmlns:a16="http://schemas.microsoft.com/office/drawing/2014/main" xmlns="" id="{38B33CEA-B1DD-094D-577C-CB0B0E43011D}"/>
              </a:ext>
            </a:extLst>
          </p:cNvPr>
          <p:cNvSpPr txBox="1"/>
          <p:nvPr/>
        </p:nvSpPr>
        <p:spPr>
          <a:xfrm>
            <a:off x="740664" y="836783"/>
            <a:ext cx="10296144" cy="369332"/>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As of </a:t>
            </a:r>
            <a:r>
              <a:rPr lang="en-US" b="1" i="0" dirty="0">
                <a:solidFill>
                  <a:srgbClr val="000000"/>
                </a:solidFill>
                <a:effectLst/>
                <a:latin typeface="Arial" panose="020B0604020202020204" pitchFamily="34" charset="0"/>
                <a:cs typeface="Arial" panose="020B0604020202020204" pitchFamily="34" charset="0"/>
              </a:rPr>
              <a:t>August 31, 2025</a:t>
            </a:r>
            <a:r>
              <a:rPr lang="en-US" b="0" i="0" dirty="0">
                <a:solidFill>
                  <a:srgbClr val="000000"/>
                </a:solidFill>
                <a:effectLst/>
                <a:latin typeface="Arial" panose="020B0604020202020204" pitchFamily="34" charset="0"/>
                <a:cs typeface="Arial" panose="020B0604020202020204" pitchFamily="34" charset="0"/>
              </a:rPr>
              <a:t>, total estimated unclaimed assets in India: </a:t>
            </a:r>
            <a:r>
              <a:rPr lang="en-US" b="1" i="0" dirty="0">
                <a:solidFill>
                  <a:srgbClr val="000000"/>
                </a:solidFill>
                <a:effectLst/>
                <a:latin typeface="Arial" panose="020B0604020202020204" pitchFamily="34" charset="0"/>
                <a:cs typeface="Arial" panose="020B0604020202020204" pitchFamily="34" charset="0"/>
              </a:rPr>
              <a:t>~ ₹1.82 lakh crore</a:t>
            </a:r>
            <a:endParaRPr lang="en-IN" dirty="0">
              <a:latin typeface="Arial" panose="020B0604020202020204" pitchFamily="34" charset="0"/>
              <a:cs typeface="Arial" panose="020B0604020202020204" pitchFamily="34" charset="0"/>
            </a:endParaRPr>
          </a:p>
        </p:txBody>
      </p:sp>
      <p:sp>
        <p:nvSpPr>
          <p:cNvPr id="13" name="Rectangle 5">
            <a:extLst>
              <a:ext uri="{FF2B5EF4-FFF2-40B4-BE49-F238E27FC236}">
                <a16:creationId xmlns:a16="http://schemas.microsoft.com/office/drawing/2014/main" xmlns="" id="{4CE46C59-FA59-6189-3E94-3BA07B9170AC}"/>
              </a:ext>
            </a:extLst>
          </p:cNvPr>
          <p:cNvSpPr>
            <a:spLocks noChangeArrowheads="1"/>
          </p:cNvSpPr>
          <p:nvPr/>
        </p:nvSpPr>
        <p:spPr bwMode="auto">
          <a:xfrm>
            <a:off x="566927" y="1337495"/>
            <a:ext cx="102961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Every rupee saved by citizens should return to them or their heirs; unclaimed assets are not “government money” but belong to individuals</a:t>
            </a:r>
          </a:p>
        </p:txBody>
      </p:sp>
      <p:sp>
        <p:nvSpPr>
          <p:cNvPr id="17" name="Rectangle 6">
            <a:extLst>
              <a:ext uri="{FF2B5EF4-FFF2-40B4-BE49-F238E27FC236}">
                <a16:creationId xmlns:a16="http://schemas.microsoft.com/office/drawing/2014/main" xmlns="" id="{C9C07AB2-9C97-8250-E32A-3FDB855ED31A}"/>
              </a:ext>
            </a:extLst>
          </p:cNvPr>
          <p:cNvSpPr>
            <a:spLocks noChangeArrowheads="1"/>
          </p:cNvSpPr>
          <p:nvPr/>
        </p:nvSpPr>
        <p:spPr bwMode="auto">
          <a:xfrm>
            <a:off x="566927" y="1911169"/>
            <a:ext cx="102534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Citizens, institutions, regulators, state governments all have a role —</a:t>
            </a:r>
            <a:r>
              <a:rPr lang="en-US" altLang="en-US"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success depends on outreach, simplified processes, and transparent redressal.</a:t>
            </a:r>
          </a:p>
        </p:txBody>
      </p:sp>
      <p:sp>
        <p:nvSpPr>
          <p:cNvPr id="5" name="TextBox 4">
            <a:extLst>
              <a:ext uri="{FF2B5EF4-FFF2-40B4-BE49-F238E27FC236}">
                <a16:creationId xmlns:a16="http://schemas.microsoft.com/office/drawing/2014/main" xmlns="" id="{119F8B00-9B94-23A9-1DB9-39C93BF03AAF}"/>
              </a:ext>
            </a:extLst>
          </p:cNvPr>
          <p:cNvSpPr txBox="1"/>
          <p:nvPr/>
        </p:nvSpPr>
        <p:spPr>
          <a:xfrm>
            <a:off x="577595" y="2364061"/>
            <a:ext cx="10622281" cy="212987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Campaign embodies the spirit of citizen-centric governance.</a:t>
            </a:r>
          </a:p>
          <a:p>
            <a:pPr marL="285750" indent="-285750">
              <a:lnSpc>
                <a:spcPct val="150000"/>
              </a:lnSpc>
              <a:buFont typeface="Arial" panose="020B0604020202020204" pitchFamily="34" charset="0"/>
              <a:buChar char="•"/>
            </a:pPr>
            <a:r>
              <a:rPr lang="en-US" dirty="0"/>
              <a:t>Strengthens financial inclusion through awareness and action.</a:t>
            </a:r>
          </a:p>
          <a:p>
            <a:pPr marL="285750" indent="-285750">
              <a:lnSpc>
                <a:spcPct val="150000"/>
              </a:lnSpc>
              <a:buFont typeface="Arial" panose="020B0604020202020204" pitchFamily="34" charset="0"/>
              <a:buChar char="•"/>
            </a:pPr>
            <a:r>
              <a:rPr lang="en-US" dirty="0"/>
              <a:t>DFS and regulators to expand the initiative nationwide.</a:t>
            </a:r>
          </a:p>
          <a:p>
            <a:pPr marL="285750" indent="-285750">
              <a:lnSpc>
                <a:spcPct val="150000"/>
              </a:lnSpc>
              <a:buFont typeface="Arial" panose="020B0604020202020204" pitchFamily="34" charset="0"/>
              <a:buChar char="•"/>
            </a:pPr>
            <a:r>
              <a:rPr lang="en-US" dirty="0"/>
              <a:t>Vision: Every citizen should receive their rightful savings seamlessly.</a:t>
            </a:r>
          </a:p>
          <a:p>
            <a:pPr marL="285750" indent="-285750">
              <a:lnSpc>
                <a:spcPct val="150000"/>
              </a:lnSpc>
              <a:buFont typeface="Arial" panose="020B0604020202020204" pitchFamily="34" charset="0"/>
              <a:buChar char="•"/>
            </a:pPr>
            <a:r>
              <a:rPr lang="en-US" dirty="0"/>
              <a:t>‘Your Money, Your Right’ – Empowering citizens &amp; restoring trust.</a:t>
            </a:r>
          </a:p>
        </p:txBody>
      </p:sp>
    </p:spTree>
    <p:extLst>
      <p:ext uri="{BB962C8B-B14F-4D97-AF65-F5344CB8AC3E}">
        <p14:creationId xmlns:p14="http://schemas.microsoft.com/office/powerpoint/2010/main" val="319585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png" descr="image.png"/>
          <p:cNvPicPr>
            <a:picLocks noChangeAspect="1"/>
          </p:cNvPicPr>
          <p:nvPr/>
        </p:nvPicPr>
        <p:blipFill>
          <a:blip r:embed="rId2"/>
          <a:stretch>
            <a:fillRect/>
          </a:stretch>
        </p:blipFill>
        <p:spPr>
          <a:xfrm>
            <a:off x="0" y="0"/>
            <a:ext cx="12192000" cy="6613525"/>
          </a:xfrm>
          <a:prstGeom prst="rect">
            <a:avLst/>
          </a:prstGeom>
          <a:ln w="12700">
            <a:miter lim="400000"/>
          </a:ln>
        </p:spPr>
      </p:pic>
      <p:sp>
        <p:nvSpPr>
          <p:cNvPr id="168" name="Slide Number"/>
          <p:cNvSpPr txBox="1">
            <a:spLocks noGrp="1"/>
          </p:cNvSpPr>
          <p:nvPr>
            <p:ph type="sldNum" sz="quarter" idx="4294967295"/>
          </p:nvPr>
        </p:nvSpPr>
        <p:spPr>
          <a:xfrm>
            <a:off x="11164907" y="6404292"/>
            <a:ext cx="188895"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A639F4-E34F-A522-D221-22F804A2AC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B93BC448-789F-4531-26AD-1613553B099F}"/>
              </a:ext>
            </a:extLst>
          </p:cNvPr>
          <p:cNvSpPr txBox="1"/>
          <p:nvPr/>
        </p:nvSpPr>
        <p:spPr>
          <a:xfrm>
            <a:off x="448056" y="612845"/>
            <a:ext cx="11265408" cy="5973430"/>
          </a:xfrm>
          <a:prstGeom prst="rect">
            <a:avLst/>
          </a:prstGeom>
          <a:noFill/>
        </p:spPr>
        <p:txBody>
          <a:bodyPr wrap="square">
            <a:spAutoFit/>
          </a:bodyPr>
          <a:lstStyle/>
          <a:p>
            <a:pPr algn="just" fontAlgn="base">
              <a:lnSpc>
                <a:spcPct val="150000"/>
              </a:lnSpc>
              <a:buNone/>
            </a:pPr>
            <a:r>
              <a:rPr lang="en-US" sz="2000" b="1" i="0" u="sng" dirty="0">
                <a:solidFill>
                  <a:schemeClr val="accent2">
                    <a:lumMod val="75000"/>
                  </a:schemeClr>
                </a:solidFill>
                <a:effectLst/>
                <a:latin typeface="Arial" panose="020B0604020202020204" pitchFamily="34" charset="0"/>
                <a:cs typeface="Arial" panose="020B0604020202020204" pitchFamily="34" charset="0"/>
              </a:rPr>
              <a:t>1. Launch &amp; Purpose</a:t>
            </a:r>
            <a:endParaRPr lang="en-US" sz="2000" b="0" i="0" u="sng" dirty="0">
              <a:solidFill>
                <a:schemeClr val="accent2">
                  <a:lumMod val="75000"/>
                </a:schemeClr>
              </a:solidFill>
              <a:effectLst/>
              <a:latin typeface="Arial" panose="020B0604020202020204" pitchFamily="34" charset="0"/>
              <a:cs typeface="Arial" panose="020B0604020202020204" pitchFamily="34" charset="0"/>
            </a:endParaRPr>
          </a:p>
          <a:p>
            <a:pPr algn="just" fontAlgn="base">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Inaugurated </a:t>
            </a:r>
            <a:r>
              <a:rPr lang="en-US" b="1" i="0" dirty="0">
                <a:effectLst/>
                <a:latin typeface="Arial" panose="020B0604020202020204" pitchFamily="34" charset="0"/>
                <a:cs typeface="Arial" panose="020B0604020202020204" pitchFamily="34" charset="0"/>
              </a:rPr>
              <a:t>4 October 2025</a:t>
            </a:r>
            <a:r>
              <a:rPr lang="en-US" b="0" i="0" dirty="0">
                <a:effectLst/>
                <a:latin typeface="Arial" panose="020B0604020202020204" pitchFamily="34" charset="0"/>
                <a:cs typeface="Arial" panose="020B0604020202020204" pitchFamily="34" charset="0"/>
              </a:rPr>
              <a:t> from </a:t>
            </a:r>
            <a:r>
              <a:rPr lang="en-US" b="1" i="0" dirty="0">
                <a:effectLst/>
                <a:latin typeface="Arial" panose="020B0604020202020204" pitchFamily="34" charset="0"/>
                <a:cs typeface="Arial" panose="020B0604020202020204" pitchFamily="34" charset="0"/>
              </a:rPr>
              <a:t>Gandhinagar, Gujarat</a:t>
            </a:r>
            <a:r>
              <a:rPr lang="en-US" b="0" i="0" dirty="0">
                <a:effectLst/>
                <a:latin typeface="Arial" panose="020B0604020202020204" pitchFamily="34" charset="0"/>
                <a:cs typeface="Arial" panose="020B0604020202020204" pitchFamily="34" charset="0"/>
              </a:rPr>
              <a:t> by Union Finance Minister </a:t>
            </a:r>
            <a:r>
              <a:rPr lang="en-US" b="1" i="0" dirty="0">
                <a:effectLst/>
                <a:latin typeface="Arial" panose="020B0604020202020204" pitchFamily="34" charset="0"/>
                <a:cs typeface="Arial" panose="020B0604020202020204" pitchFamily="34" charset="0"/>
              </a:rPr>
              <a:t>Nirmala Sitharaman</a:t>
            </a:r>
            <a:r>
              <a:rPr lang="en-US" b="0" i="0" dirty="0">
                <a:effectLst/>
                <a:latin typeface="Arial" panose="020B0604020202020204" pitchFamily="34" charset="0"/>
                <a:cs typeface="Arial" panose="020B0604020202020204" pitchFamily="34" charset="0"/>
              </a:rPr>
              <a:t>.</a:t>
            </a:r>
          </a:p>
          <a:p>
            <a:pPr algn="just" fontAlgn="base">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Organized by the </a:t>
            </a:r>
            <a:r>
              <a:rPr lang="en-US" b="1" i="0" dirty="0">
                <a:effectLst/>
                <a:latin typeface="Arial" panose="020B0604020202020204" pitchFamily="34" charset="0"/>
                <a:cs typeface="Arial" panose="020B0604020202020204" pitchFamily="34" charset="0"/>
              </a:rPr>
              <a:t>Department of Financial Services (DFS), Ministry of Finance</a:t>
            </a:r>
            <a:r>
              <a:rPr lang="en-US" b="0" i="0" dirty="0">
                <a:effectLst/>
                <a:latin typeface="Arial" panose="020B0604020202020204" pitchFamily="34" charset="0"/>
                <a:cs typeface="Arial" panose="020B0604020202020204" pitchFamily="34" charset="0"/>
              </a:rPr>
              <a:t>, in collaboration with </a:t>
            </a:r>
            <a:r>
              <a:rPr lang="en-US" b="1" i="0" dirty="0">
                <a:effectLst/>
                <a:latin typeface="Arial" panose="020B0604020202020204" pitchFamily="34" charset="0"/>
                <a:cs typeface="Arial" panose="020B0604020202020204" pitchFamily="34" charset="0"/>
              </a:rPr>
              <a:t>RBI</a:t>
            </a:r>
            <a:r>
              <a:rPr lang="en-US" b="0" i="0" dirty="0">
                <a:effectLst/>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IRDAI</a:t>
            </a:r>
            <a:r>
              <a:rPr lang="en-US" b="0" i="0" dirty="0">
                <a:effectLst/>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SEBI</a:t>
            </a:r>
            <a:r>
              <a:rPr lang="en-US" b="0" i="0" dirty="0">
                <a:effectLst/>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PFRDA</a:t>
            </a:r>
            <a:r>
              <a:rPr lang="en-US" b="0" i="0" dirty="0">
                <a:effectLst/>
                <a:latin typeface="Arial" panose="020B0604020202020204" pitchFamily="34" charset="0"/>
                <a:cs typeface="Arial" panose="020B0604020202020204" pitchFamily="34" charset="0"/>
              </a:rPr>
              <a:t> and </a:t>
            </a:r>
            <a:r>
              <a:rPr lang="en-US" b="1" i="0" dirty="0">
                <a:effectLst/>
                <a:latin typeface="Arial" panose="020B0604020202020204" pitchFamily="34" charset="0"/>
                <a:cs typeface="Arial" panose="020B0604020202020204" pitchFamily="34" charset="0"/>
              </a:rPr>
              <a:t>IEPFA</a:t>
            </a:r>
            <a:r>
              <a:rPr lang="en-US" dirty="0">
                <a:latin typeface="Arial" panose="020B0604020202020204" pitchFamily="34" charset="0"/>
                <a:cs typeface="Arial" panose="020B0604020202020204" pitchFamily="34" charset="0"/>
              </a:rPr>
              <a:t>.</a:t>
            </a:r>
          </a:p>
          <a:p>
            <a:pPr algn="just" fontAlgn="base">
              <a:lnSpc>
                <a:spcPct val="150000"/>
              </a:lnSpc>
            </a:pPr>
            <a:endParaRPr lang="en-US" sz="1050" b="0" i="0" dirty="0">
              <a:effectLst/>
              <a:latin typeface="Arial Black" panose="020B0A04020102020204" pitchFamily="34" charset="0"/>
            </a:endParaRPr>
          </a:p>
          <a:p>
            <a:pPr algn="just" fontAlgn="base">
              <a:lnSpc>
                <a:spcPct val="150000"/>
              </a:lnSpc>
              <a:buFont typeface="Arial" panose="020B0604020202020204" pitchFamily="34" charset="0"/>
              <a:buChar char="•"/>
            </a:pPr>
            <a:r>
              <a:rPr lang="en-US" b="0" i="0" u="sng" dirty="0">
                <a:solidFill>
                  <a:schemeClr val="accent2">
                    <a:lumMod val="75000"/>
                  </a:schemeClr>
                </a:solidFill>
                <a:effectLst/>
                <a:latin typeface="Arial Black" panose="020B0A04020102020204" pitchFamily="34" charset="0"/>
              </a:rPr>
              <a:t>Duration: </a:t>
            </a:r>
            <a:r>
              <a:rPr lang="en-US" i="0" dirty="0">
                <a:effectLst/>
                <a:latin typeface="Arial" panose="020B0604020202020204" pitchFamily="34" charset="0"/>
                <a:cs typeface="Arial" panose="020B0604020202020204" pitchFamily="34" charset="0"/>
              </a:rPr>
              <a:t>Three months </a:t>
            </a:r>
            <a:r>
              <a:rPr lang="en-US" b="0" i="0" dirty="0">
                <a:effectLst/>
                <a:latin typeface="Arial" panose="020B0604020202020204" pitchFamily="34" charset="0"/>
                <a:cs typeface="Arial" panose="020B0604020202020204" pitchFamily="34" charset="0"/>
              </a:rPr>
              <a:t>(October to December 2025).</a:t>
            </a:r>
          </a:p>
          <a:p>
            <a:pPr algn="just" fontAlgn="base">
              <a:lnSpc>
                <a:spcPct val="150000"/>
              </a:lnSpc>
            </a:pPr>
            <a:endParaRPr lang="en-US" sz="1050" b="0" i="0" dirty="0">
              <a:effectLst/>
              <a:latin typeface="Arial Black" panose="020B0A04020102020204" pitchFamily="34" charset="0"/>
            </a:endParaRPr>
          </a:p>
          <a:p>
            <a:pPr algn="just" fontAlgn="base">
              <a:lnSpc>
                <a:spcPct val="150000"/>
              </a:lnSpc>
              <a:buFont typeface="Arial" panose="020B0604020202020204" pitchFamily="34" charset="0"/>
              <a:buChar char="•"/>
            </a:pPr>
            <a:r>
              <a:rPr lang="en-US" b="1" i="0" u="sng" dirty="0">
                <a:solidFill>
                  <a:schemeClr val="accent2">
                    <a:lumMod val="75000"/>
                  </a:schemeClr>
                </a:solidFill>
                <a:effectLst/>
                <a:latin typeface="Arial Black" panose="020B0A04020102020204" pitchFamily="34" charset="0"/>
              </a:rPr>
              <a:t>Purpose / Objective:</a:t>
            </a:r>
            <a:endParaRPr lang="en-US" b="0" i="0" u="sng" dirty="0">
              <a:solidFill>
                <a:schemeClr val="accent2">
                  <a:lumMod val="75000"/>
                </a:schemeClr>
              </a:solidFill>
              <a:effectLst/>
              <a:latin typeface="Arial Black" panose="020B0A04020102020204" pitchFamily="34" charset="0"/>
            </a:endParaRPr>
          </a:p>
          <a:p>
            <a:pPr algn="just" fontAlgn="base">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To raise awareness about </a:t>
            </a:r>
            <a:r>
              <a:rPr lang="en-US" b="1" i="0" dirty="0">
                <a:effectLst/>
                <a:latin typeface="Arial" panose="020B0604020202020204" pitchFamily="34" charset="0"/>
                <a:cs typeface="Arial" panose="020B0604020202020204" pitchFamily="34" charset="0"/>
              </a:rPr>
              <a:t>unclaimed financial assets</a:t>
            </a:r>
            <a:r>
              <a:rPr lang="en-US" b="0" i="0" dirty="0">
                <a:effectLst/>
                <a:latin typeface="Arial" panose="020B0604020202020204" pitchFamily="34" charset="0"/>
                <a:cs typeface="Arial" panose="020B0604020202020204" pitchFamily="34" charset="0"/>
              </a:rPr>
              <a:t> (bank deposits, insurance claims, dividends, shares, mutual fund balances, pensions) that belong to citizens but remain unclaimed. </a:t>
            </a:r>
          </a:p>
          <a:p>
            <a:pPr algn="just" fontAlgn="base">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To help citizens trace, update, and claim their rightful assets. </a:t>
            </a:r>
          </a:p>
          <a:p>
            <a:pPr algn="just" fontAlgn="base">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To strengthen financial inclusion, transparency, and trust in the financial system. </a:t>
            </a:r>
          </a:p>
          <a:p>
            <a:pPr algn="just" fontAlgn="base">
              <a:lnSpc>
                <a:spcPct val="150000"/>
              </a:lnSpc>
              <a:buFont typeface="Arial" panose="020B0604020202020204" pitchFamily="34" charset="0"/>
              <a:buChar char="•"/>
            </a:pPr>
            <a:r>
              <a:rPr lang="en-US" dirty="0"/>
              <a:t>Aim: To give back citizens’ unclaimed money from various financial institutions.</a:t>
            </a:r>
          </a:p>
          <a:p>
            <a:pPr algn="just" fontAlgn="base">
              <a:lnSpc>
                <a:spcPct val="150000"/>
              </a:lnSpc>
              <a:buFont typeface="Arial" panose="020B0604020202020204" pitchFamily="34" charset="0"/>
              <a:buChar char="•"/>
            </a:pPr>
            <a:r>
              <a:rPr lang="en-US" dirty="0"/>
              <a:t>Campaign integrates digital platforms, guidance materials, and public outreach.</a:t>
            </a:r>
          </a:p>
          <a:p>
            <a:pPr algn="just" fontAlgn="base">
              <a:lnSpc>
                <a:spcPct val="150000"/>
              </a:lnSpc>
              <a:buFont typeface="Arial" panose="020B0604020202020204" pitchFamily="34" charset="0"/>
              <a:buChar char="•"/>
            </a:pP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46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BA0467-5218-5101-02EB-CC0EA2597D60}"/>
              </a:ext>
            </a:extLst>
          </p:cNvPr>
          <p:cNvSpPr txBox="1"/>
          <p:nvPr/>
        </p:nvSpPr>
        <p:spPr>
          <a:xfrm>
            <a:off x="605790" y="454075"/>
            <a:ext cx="6094476" cy="707886"/>
          </a:xfrm>
          <a:prstGeom prst="rect">
            <a:avLst/>
          </a:prstGeom>
          <a:noFill/>
        </p:spPr>
        <p:txBody>
          <a:bodyPr wrap="square">
            <a:spAutoFit/>
          </a:bodyPr>
          <a:lstStyle/>
          <a:p>
            <a:r>
              <a:rPr lang="en-IN" sz="2000" b="1" i="0" u="sng" dirty="0">
                <a:solidFill>
                  <a:schemeClr val="accent2">
                    <a:lumMod val="75000"/>
                  </a:schemeClr>
                </a:solidFill>
                <a:effectLst/>
                <a:latin typeface="Aptos" panose="020B0004020202020204" pitchFamily="34" charset="0"/>
              </a:rPr>
              <a:t>2. Key Features &amp; Components</a:t>
            </a:r>
            <a:r>
              <a:rPr lang="en-IN" sz="2000" u="sng" dirty="0">
                <a:solidFill>
                  <a:schemeClr val="accent2">
                    <a:lumMod val="75000"/>
                  </a:schemeClr>
                </a:solidFill>
              </a:rPr>
              <a:t/>
            </a:r>
            <a:br>
              <a:rPr lang="en-IN" sz="2000" u="sng" dirty="0">
                <a:solidFill>
                  <a:schemeClr val="accent2">
                    <a:lumMod val="75000"/>
                  </a:schemeClr>
                </a:solidFill>
              </a:rPr>
            </a:br>
            <a:endParaRPr lang="en-IN" sz="2000" u="sng" dirty="0">
              <a:solidFill>
                <a:schemeClr val="accent2">
                  <a:lumMod val="75000"/>
                </a:schemeClr>
              </a:solidFill>
            </a:endParaRPr>
          </a:p>
        </p:txBody>
      </p:sp>
      <p:graphicFrame>
        <p:nvGraphicFramePr>
          <p:cNvPr id="6" name="Table 5">
            <a:extLst>
              <a:ext uri="{FF2B5EF4-FFF2-40B4-BE49-F238E27FC236}">
                <a16:creationId xmlns:a16="http://schemas.microsoft.com/office/drawing/2014/main" xmlns="" id="{C7AF5979-A11A-1077-9732-75D83D310251}"/>
              </a:ext>
            </a:extLst>
          </p:cNvPr>
          <p:cNvGraphicFramePr>
            <a:graphicFrameLocks noGrp="1"/>
          </p:cNvGraphicFramePr>
          <p:nvPr>
            <p:extLst>
              <p:ext uri="{D42A27DB-BD31-4B8C-83A1-F6EECF244321}">
                <p14:modId xmlns:p14="http://schemas.microsoft.com/office/powerpoint/2010/main" val="1091318376"/>
              </p:ext>
            </p:extLst>
          </p:nvPr>
        </p:nvGraphicFramePr>
        <p:xfrm>
          <a:off x="797560" y="975698"/>
          <a:ext cx="10348976" cy="5100320"/>
        </p:xfrm>
        <a:graphic>
          <a:graphicData uri="http://schemas.openxmlformats.org/drawingml/2006/table">
            <a:tbl>
              <a:tblPr firstRow="1" bandRow="1">
                <a:tableStyleId>{5C22544A-7EE6-4342-B048-85BDC9FD1C3A}</a:tableStyleId>
              </a:tblPr>
              <a:tblGrid>
                <a:gridCol w="4204208">
                  <a:extLst>
                    <a:ext uri="{9D8B030D-6E8A-4147-A177-3AD203B41FA5}">
                      <a16:colId xmlns:a16="http://schemas.microsoft.com/office/drawing/2014/main" xmlns="" val="100612745"/>
                    </a:ext>
                  </a:extLst>
                </a:gridCol>
                <a:gridCol w="6144768">
                  <a:extLst>
                    <a:ext uri="{9D8B030D-6E8A-4147-A177-3AD203B41FA5}">
                      <a16:colId xmlns:a16="http://schemas.microsoft.com/office/drawing/2014/main" xmlns="" val="702170953"/>
                    </a:ext>
                  </a:extLst>
                </a:gridCol>
              </a:tblGrid>
              <a:tr h="370840">
                <a:tc>
                  <a:txBody>
                    <a:bodyPr/>
                    <a:lstStyle/>
                    <a:p>
                      <a:r>
                        <a:rPr lang="en-IN" sz="1800" b="1" kern="1200" dirty="0">
                          <a:solidFill>
                            <a:schemeClr val="lt1"/>
                          </a:solidFill>
                          <a:effectLst/>
                          <a:latin typeface="Arial Black" panose="020B0A04020102020204" pitchFamily="34" charset="0"/>
                          <a:ea typeface="+mn-ea"/>
                          <a:cs typeface="+mn-cs"/>
                        </a:rPr>
                        <a:t>Component</a:t>
                      </a:r>
                      <a:endParaRPr lang="en-IN" dirty="0">
                        <a:latin typeface="Arial Black" panose="020B0A04020102020204" pitchFamily="34" charset="0"/>
                      </a:endParaRPr>
                    </a:p>
                  </a:txBody>
                  <a:tcPr/>
                </a:tc>
                <a:tc>
                  <a:txBody>
                    <a:bodyPr/>
                    <a:lstStyle/>
                    <a:p>
                      <a:r>
                        <a:rPr lang="en-IN" sz="1800" b="1" kern="1200" dirty="0">
                          <a:solidFill>
                            <a:schemeClr val="lt1"/>
                          </a:solidFill>
                          <a:effectLst/>
                          <a:latin typeface="Arial Black" panose="020B0A04020102020204" pitchFamily="34" charset="0"/>
                          <a:ea typeface="+mn-ea"/>
                          <a:cs typeface="+mn-cs"/>
                        </a:rPr>
                        <a:t>Description</a:t>
                      </a:r>
                      <a:endParaRPr lang="en-IN" dirty="0">
                        <a:latin typeface="Arial Black" panose="020B0A04020102020204" pitchFamily="34" charset="0"/>
                      </a:endParaRPr>
                    </a:p>
                  </a:txBody>
                  <a:tcPr/>
                </a:tc>
                <a:extLst>
                  <a:ext uri="{0D108BD9-81ED-4DB2-BD59-A6C34878D82A}">
                    <a16:rowId xmlns:a16="http://schemas.microsoft.com/office/drawing/2014/main" xmlns="" val="2432573366"/>
                  </a:ext>
                </a:extLst>
              </a:tr>
              <a:tr h="370840">
                <a:tc>
                  <a:txBody>
                    <a:bodyPr/>
                    <a:lstStyle/>
                    <a:p>
                      <a:r>
                        <a:rPr lang="en-IN" dirty="0">
                          <a:latin typeface="Arial" panose="020B0604020202020204" pitchFamily="34" charset="0"/>
                          <a:cs typeface="Arial" panose="020B0604020202020204" pitchFamily="34" charset="0"/>
                        </a:rPr>
                        <a:t>“3 A’s” Framework</a:t>
                      </a:r>
                    </a:p>
                  </a:txBody>
                  <a:tcPr/>
                </a:tc>
                <a:tc>
                  <a:txBody>
                    <a:bodyPr/>
                    <a:lstStyle/>
                    <a:p>
                      <a:pPr algn="just">
                        <a:lnSpc>
                          <a:spcPct val="150000"/>
                        </a:lnSpc>
                      </a:pPr>
                      <a:r>
                        <a:rPr lang="en-IN" sz="1800" kern="1200" dirty="0">
                          <a:solidFill>
                            <a:schemeClr val="dk1"/>
                          </a:solidFill>
                          <a:effectLst/>
                          <a:latin typeface="Arial" panose="020B0604020202020204" pitchFamily="34" charset="0"/>
                          <a:ea typeface="+mn-ea"/>
                          <a:cs typeface="Arial" panose="020B0604020202020204" pitchFamily="34" charset="0"/>
                        </a:rPr>
                        <a:t>Awareness, Accessibility, Action</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44923612"/>
                  </a:ext>
                </a:extLst>
              </a:tr>
              <a:tr h="370840">
                <a:tc>
                  <a:txBody>
                    <a:bodyPr/>
                    <a:lstStyle/>
                    <a:p>
                      <a:r>
                        <a:rPr lang="en-IN" dirty="0">
                          <a:latin typeface="Arial" panose="020B0604020202020204" pitchFamily="34" charset="0"/>
                          <a:cs typeface="Arial" panose="020B0604020202020204" pitchFamily="34" charset="0"/>
                        </a:rPr>
                        <a:t>On-the-spot Assistance</a:t>
                      </a:r>
                    </a:p>
                  </a:txBody>
                  <a:tcPr/>
                </a:tc>
                <a:tc>
                  <a:txBody>
                    <a:bodyPr/>
                    <a:lstStyle/>
                    <a:p>
                      <a:pPr algn="just">
                        <a:lnSpc>
                          <a:spcPct val="150000"/>
                        </a:lnSpc>
                      </a:pPr>
                      <a:r>
                        <a:rPr lang="en-US" sz="1800" kern="1200" dirty="0">
                          <a:solidFill>
                            <a:schemeClr val="dk1"/>
                          </a:solidFill>
                          <a:effectLst/>
                          <a:latin typeface="Arial" panose="020B0604020202020204" pitchFamily="34" charset="0"/>
                          <a:ea typeface="+mn-ea"/>
                          <a:cs typeface="Arial" panose="020B0604020202020204" pitchFamily="34" charset="0"/>
                        </a:rPr>
                        <a:t>Citizens will be helped to search for unclaimed assets, update records, and complete claim procedures via demonstrations and support stalls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28217363"/>
                  </a:ext>
                </a:extLst>
              </a:tr>
              <a:tr h="370840">
                <a:tc>
                  <a:txBody>
                    <a:bodyPr/>
                    <a:lstStyle/>
                    <a:p>
                      <a:r>
                        <a:rPr lang="en-IN" dirty="0">
                          <a:latin typeface="Arial" panose="020B0604020202020204" pitchFamily="34" charset="0"/>
                          <a:cs typeface="Arial" panose="020B0604020202020204" pitchFamily="34" charset="0"/>
                        </a:rPr>
                        <a:t>Digital Tools &amp; SOPs / FAQs</a:t>
                      </a:r>
                    </a:p>
                  </a:txBody>
                  <a:tcPr/>
                </a:tc>
                <a:tc>
                  <a:txBody>
                    <a:bodyPr/>
                    <a:lstStyle/>
                    <a:p>
                      <a:pPr algn="just">
                        <a:lnSpc>
                          <a:spcPct val="150000"/>
                        </a:lnSpc>
                      </a:pPr>
                      <a:r>
                        <a:rPr lang="en-US" sz="1800" kern="1200" dirty="0">
                          <a:solidFill>
                            <a:schemeClr val="dk1"/>
                          </a:solidFill>
                          <a:effectLst/>
                          <a:latin typeface="Arial" panose="020B0604020202020204" pitchFamily="34" charset="0"/>
                          <a:ea typeface="+mn-ea"/>
                          <a:cs typeface="Arial" panose="020B0604020202020204" pitchFamily="34" charset="0"/>
                        </a:rPr>
                        <a:t>Standard operating procedures and Frequently Asked Questions (FAQs) will be shared; digital tools will be demonstrated</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66337925"/>
                  </a:ext>
                </a:extLst>
              </a:tr>
              <a:tr h="370840">
                <a:tc>
                  <a:txBody>
                    <a:bodyPr/>
                    <a:lstStyle/>
                    <a:p>
                      <a:r>
                        <a:rPr lang="en-IN" dirty="0">
                          <a:latin typeface="Arial" panose="020B0604020202020204" pitchFamily="34" charset="0"/>
                          <a:cs typeface="Arial" panose="020B0604020202020204" pitchFamily="34" charset="0"/>
                        </a:rPr>
                        <a:t>Financial Inclusion Exhibition / Stalls</a:t>
                      </a:r>
                    </a:p>
                  </a:txBody>
                  <a:tcPr/>
                </a:tc>
                <a:tc>
                  <a:txBody>
                    <a:bodyPr/>
                    <a:lstStyle/>
                    <a:p>
                      <a:pPr algn="just">
                        <a:lnSpc>
                          <a:spcPct val="150000"/>
                        </a:lnSpc>
                      </a:pPr>
                      <a:r>
                        <a:rPr lang="en-US" sz="1800" kern="1200" dirty="0">
                          <a:solidFill>
                            <a:schemeClr val="dk1"/>
                          </a:solidFill>
                          <a:effectLst/>
                          <a:latin typeface="Arial" panose="020B0604020202020204" pitchFamily="34" charset="0"/>
                          <a:ea typeface="+mn-ea"/>
                          <a:cs typeface="Arial" panose="020B0604020202020204" pitchFamily="34" charset="0"/>
                        </a:rPr>
                        <a:t>Banks, insurance companies, mutual funds, pension institutions will set up stalls to engage directly with citizens </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39684983"/>
                  </a:ext>
                </a:extLst>
              </a:tr>
              <a:tr h="370840">
                <a:tc>
                  <a:txBody>
                    <a:bodyPr/>
                    <a:lstStyle/>
                    <a:p>
                      <a:pPr fontAlgn="base">
                        <a:buNone/>
                      </a:pPr>
                      <a:r>
                        <a:rPr lang="en-IN" sz="1800" kern="1200" dirty="0">
                          <a:solidFill>
                            <a:schemeClr val="dk1"/>
                          </a:solidFill>
                          <a:latin typeface="Arial" panose="020B0604020202020204" pitchFamily="34" charset="0"/>
                          <a:ea typeface="+mn-ea"/>
                          <a:cs typeface="Arial" panose="020B0604020202020204" pitchFamily="34" charset="0"/>
                        </a:rPr>
                        <a:t>Claim Support / Cheque Distribution</a:t>
                      </a:r>
                    </a:p>
                  </a:txBody>
                  <a:tcPr anchor="ctr"/>
                </a:tc>
                <a:tc>
                  <a:txBody>
                    <a:bodyPr/>
                    <a:lstStyle/>
                    <a:p>
                      <a:pPr algn="just">
                        <a:lnSpc>
                          <a:spcPct val="150000"/>
                        </a:lnSpc>
                        <a:buNone/>
                      </a:pPr>
                      <a:r>
                        <a:rPr lang="en-US" sz="1800" kern="1200" dirty="0">
                          <a:solidFill>
                            <a:schemeClr val="dk1"/>
                          </a:solidFill>
                          <a:effectLst/>
                          <a:latin typeface="Arial" panose="020B0604020202020204" pitchFamily="34" charset="0"/>
                          <a:ea typeface="+mn-ea"/>
                          <a:cs typeface="Arial" panose="020B0604020202020204" pitchFamily="34" charset="0"/>
                        </a:rPr>
                        <a:t>At the launch event, Certificates / Orders were handed over to citizens who successfully claimed their assets</a:t>
                      </a:r>
                      <a:endParaRPr lang="en-IN"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28414523"/>
                  </a:ext>
                </a:extLst>
              </a:tr>
            </a:tbl>
          </a:graphicData>
        </a:graphic>
      </p:graphicFrame>
    </p:spTree>
    <p:extLst>
      <p:ext uri="{BB962C8B-B14F-4D97-AF65-F5344CB8AC3E}">
        <p14:creationId xmlns:p14="http://schemas.microsoft.com/office/powerpoint/2010/main" val="413342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B275C0-A20A-B8C9-77B0-C4C44F0E9848}"/>
              </a:ext>
            </a:extLst>
          </p:cNvPr>
          <p:cNvSpPr>
            <a:spLocks noChangeArrowheads="1"/>
          </p:cNvSpPr>
          <p:nvPr/>
        </p:nvSpPr>
        <p:spPr bwMode="auto">
          <a:xfrm>
            <a:off x="566928" y="266289"/>
            <a:ext cx="43890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sz="2000" b="1" u="sng" dirty="0">
                <a:solidFill>
                  <a:schemeClr val="accent2">
                    <a:lumMod val="75000"/>
                  </a:schemeClr>
                </a:solidFill>
                <a:latin typeface="Aptos" panose="020B0004020202020204" pitchFamily="34" charset="0"/>
              </a:rPr>
              <a:t>3. Financial Significance and Impact</a:t>
            </a:r>
          </a:p>
        </p:txBody>
      </p:sp>
      <p:sp>
        <p:nvSpPr>
          <p:cNvPr id="4" name="TextBox 3">
            <a:extLst>
              <a:ext uri="{FF2B5EF4-FFF2-40B4-BE49-F238E27FC236}">
                <a16:creationId xmlns:a16="http://schemas.microsoft.com/office/drawing/2014/main" xmlns="" id="{0E69DF57-6BD4-537A-C008-2DC4171C7642}"/>
              </a:ext>
            </a:extLst>
          </p:cNvPr>
          <p:cNvSpPr txBox="1"/>
          <p:nvPr/>
        </p:nvSpPr>
        <p:spPr>
          <a:xfrm>
            <a:off x="740664" y="836783"/>
            <a:ext cx="10296144" cy="369332"/>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As of </a:t>
            </a:r>
            <a:r>
              <a:rPr lang="en-US" b="1" i="0" dirty="0">
                <a:solidFill>
                  <a:srgbClr val="000000"/>
                </a:solidFill>
                <a:effectLst/>
                <a:latin typeface="Arial" panose="020B0604020202020204" pitchFamily="34" charset="0"/>
                <a:cs typeface="Arial" panose="020B0604020202020204" pitchFamily="34" charset="0"/>
              </a:rPr>
              <a:t>August 31, 2025</a:t>
            </a:r>
            <a:r>
              <a:rPr lang="en-US" b="0" i="0" dirty="0">
                <a:solidFill>
                  <a:srgbClr val="000000"/>
                </a:solidFill>
                <a:effectLst/>
                <a:latin typeface="Arial" panose="020B0604020202020204" pitchFamily="34" charset="0"/>
                <a:cs typeface="Arial" panose="020B0604020202020204" pitchFamily="34" charset="0"/>
              </a:rPr>
              <a:t>, total estimated unclaimed assets in India: </a:t>
            </a:r>
            <a:r>
              <a:rPr lang="en-US" b="1" i="0" dirty="0">
                <a:solidFill>
                  <a:srgbClr val="000000"/>
                </a:solidFill>
                <a:effectLst/>
                <a:latin typeface="Arial" panose="020B0604020202020204" pitchFamily="34" charset="0"/>
                <a:cs typeface="Arial" panose="020B0604020202020204" pitchFamily="34" charset="0"/>
              </a:rPr>
              <a:t>~ ₹1.82 lakh crore</a:t>
            </a:r>
            <a:r>
              <a:rPr lang="en-US" b="0" i="0" dirty="0">
                <a:solidFill>
                  <a:srgbClr val="000000"/>
                </a:solidFill>
                <a:effectLst/>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B432B12F-42C7-3A16-5999-1CF27BEF88FB}"/>
              </a:ext>
            </a:extLst>
          </p:cNvPr>
          <p:cNvSpPr txBox="1"/>
          <p:nvPr/>
        </p:nvSpPr>
        <p:spPr>
          <a:xfrm>
            <a:off x="740664" y="1668887"/>
            <a:ext cx="6094476" cy="923330"/>
          </a:xfrm>
          <a:prstGeom prst="rect">
            <a:avLst/>
          </a:prstGeom>
          <a:noFill/>
        </p:spPr>
        <p:txBody>
          <a:bodyPr wrap="square">
            <a:spAutoFit/>
          </a:bodyPr>
          <a:lstStyle/>
          <a:p>
            <a:pPr algn="l" fontAlgn="base">
              <a:buFont typeface="Arial" panose="020B0604020202020204" pitchFamily="34" charset="0"/>
              <a:buChar char="•"/>
            </a:pPr>
            <a:r>
              <a:rPr lang="en-IN" b="1" i="0" u="sng" dirty="0">
                <a:solidFill>
                  <a:schemeClr val="accent2">
                    <a:lumMod val="75000"/>
                  </a:schemeClr>
                </a:solidFill>
                <a:effectLst/>
                <a:latin typeface="Arial" panose="020B0604020202020204" pitchFamily="34" charset="0"/>
                <a:cs typeface="Arial" panose="020B0604020202020204" pitchFamily="34" charset="0"/>
              </a:rPr>
              <a:t>Breakdown:</a:t>
            </a:r>
          </a:p>
          <a:p>
            <a:pPr>
              <a:buNone/>
            </a:pPr>
            <a:r>
              <a:rPr lang="en-IN" b="0" i="0" dirty="0">
                <a:solidFill>
                  <a:srgbClr val="242424"/>
                </a:solidFill>
                <a:effectLst/>
                <a:latin typeface="Segoe UI" panose="020B0502040204020203" pitchFamily="34" charset="0"/>
              </a:rPr>
              <a:t/>
            </a:r>
            <a:br>
              <a:rPr lang="en-IN" b="0" i="0" dirty="0">
                <a:solidFill>
                  <a:srgbClr val="242424"/>
                </a:solidFill>
                <a:effectLst/>
                <a:latin typeface="Segoe UI" panose="020B0502040204020203" pitchFamily="34" charset="0"/>
              </a:rPr>
            </a:br>
            <a:endParaRPr lang="en-IN" dirty="0"/>
          </a:p>
        </p:txBody>
      </p:sp>
      <p:sp>
        <p:nvSpPr>
          <p:cNvPr id="17" name="TextBox 16">
            <a:extLst>
              <a:ext uri="{FF2B5EF4-FFF2-40B4-BE49-F238E27FC236}">
                <a16:creationId xmlns:a16="http://schemas.microsoft.com/office/drawing/2014/main" xmlns="" id="{5904BD6C-C031-CD46-76E6-CED05782E10D}"/>
              </a:ext>
            </a:extLst>
          </p:cNvPr>
          <p:cNvSpPr txBox="1"/>
          <p:nvPr/>
        </p:nvSpPr>
        <p:spPr>
          <a:xfrm>
            <a:off x="868680" y="2167129"/>
            <a:ext cx="10991088" cy="4438395"/>
          </a:xfrm>
          <a:prstGeom prst="rect">
            <a:avLst/>
          </a:prstGeom>
          <a:noFill/>
        </p:spPr>
        <p:txBody>
          <a:bodyPr wrap="square">
            <a:spAutoFit/>
          </a:bodyPr>
          <a:lstStyle/>
          <a:p>
            <a:pPr>
              <a:lnSpc>
                <a:spcPct val="200000"/>
              </a:lnSpc>
            </a:pPr>
            <a:r>
              <a:rPr lang="en-IN" dirty="0">
                <a:latin typeface="Arial" panose="020B0604020202020204" pitchFamily="34" charset="0"/>
                <a:cs typeface="Arial" panose="020B0604020202020204" pitchFamily="34" charset="0"/>
              </a:rPr>
              <a:t>• Unclaimed financial assets in India (as of Aug 2025): ₹1.82 lakh crore.</a:t>
            </a:r>
          </a:p>
          <a:p>
            <a:pPr>
              <a:lnSpc>
                <a:spcPct val="200000"/>
              </a:lnSpc>
            </a:pPr>
            <a:r>
              <a:rPr lang="en-IN" dirty="0">
                <a:latin typeface="Arial" panose="020B0604020202020204" pitchFamily="34" charset="0"/>
                <a:cs typeface="Arial" panose="020B0604020202020204" pitchFamily="34" charset="0"/>
              </a:rPr>
              <a:t>   - Banks: ₹75,000+ crore</a:t>
            </a:r>
          </a:p>
          <a:p>
            <a:pPr>
              <a:lnSpc>
                <a:spcPct val="200000"/>
              </a:lnSpc>
            </a:pPr>
            <a:r>
              <a:rPr lang="en-IN" dirty="0">
                <a:latin typeface="Arial" panose="020B0604020202020204" pitchFamily="34" charset="0"/>
                <a:cs typeface="Arial" panose="020B0604020202020204" pitchFamily="34" charset="0"/>
              </a:rPr>
              <a:t>   - Insurance: ₹14,000 crore</a:t>
            </a:r>
          </a:p>
          <a:p>
            <a:pPr>
              <a:lnSpc>
                <a:spcPct val="200000"/>
              </a:lnSpc>
            </a:pPr>
            <a:r>
              <a:rPr lang="en-IN" dirty="0">
                <a:latin typeface="Arial" panose="020B0604020202020204" pitchFamily="34" charset="0"/>
                <a:cs typeface="Arial" panose="020B0604020202020204" pitchFamily="34" charset="0"/>
              </a:rPr>
              <a:t>   - Mutual Funds: ₹3,000 crore</a:t>
            </a:r>
          </a:p>
          <a:p>
            <a:pPr>
              <a:lnSpc>
                <a:spcPct val="200000"/>
              </a:lnSpc>
            </a:pPr>
            <a:r>
              <a:rPr lang="en-IN" dirty="0">
                <a:latin typeface="Arial" panose="020B0604020202020204" pitchFamily="34" charset="0"/>
                <a:cs typeface="Arial" panose="020B0604020202020204" pitchFamily="34" charset="0"/>
              </a:rPr>
              <a:t>   - Corporate Funds: ₹9,000 crore</a:t>
            </a:r>
          </a:p>
          <a:p>
            <a:pPr>
              <a:lnSpc>
                <a:spcPct val="200000"/>
              </a:lnSpc>
            </a:pPr>
            <a:r>
              <a:rPr lang="en-IN" dirty="0">
                <a:latin typeface="Arial" panose="020B0604020202020204" pitchFamily="34" charset="0"/>
                <a:cs typeface="Arial" panose="020B0604020202020204" pitchFamily="34" charset="0"/>
              </a:rPr>
              <a:t>   - Shares &amp; Dividends: ₹19,000 crore</a:t>
            </a:r>
          </a:p>
          <a:p>
            <a:pPr>
              <a:lnSpc>
                <a:spcPct val="200000"/>
              </a:lnSpc>
            </a:pPr>
            <a:r>
              <a:rPr lang="en-IN" dirty="0">
                <a:latin typeface="Arial" panose="020B0604020202020204" pitchFamily="34" charset="0"/>
                <a:cs typeface="Arial" panose="020B0604020202020204" pitchFamily="34" charset="0"/>
              </a:rPr>
              <a:t>• Reinforces citizen trust in financial systems.</a:t>
            </a:r>
          </a:p>
          <a:p>
            <a:pPr>
              <a:lnSpc>
                <a:spcPct val="200000"/>
              </a:lnSpc>
            </a:pPr>
            <a:r>
              <a:rPr lang="en-IN" dirty="0">
                <a:latin typeface="Arial" panose="020B0604020202020204" pitchFamily="34" charset="0"/>
                <a:cs typeface="Arial" panose="020B0604020202020204" pitchFamily="34" charset="0"/>
              </a:rPr>
              <a:t>• Promotes financial inclusion and rightful claim settlement.</a:t>
            </a:r>
          </a:p>
        </p:txBody>
      </p:sp>
    </p:spTree>
    <p:extLst>
      <p:ext uri="{BB962C8B-B14F-4D97-AF65-F5344CB8AC3E}">
        <p14:creationId xmlns:p14="http://schemas.microsoft.com/office/powerpoint/2010/main" val="149368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F0544D6-17EE-BC07-BC0B-4B3EF774ED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2EE7B33C-4E1A-9396-11BF-AEED71B95842}"/>
              </a:ext>
            </a:extLst>
          </p:cNvPr>
          <p:cNvSpPr>
            <a:spLocks noChangeArrowheads="1"/>
          </p:cNvSpPr>
          <p:nvPr/>
        </p:nvSpPr>
        <p:spPr bwMode="auto">
          <a:xfrm>
            <a:off x="566928" y="266289"/>
            <a:ext cx="48847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IN" sz="2000" b="1" u="sng" dirty="0">
                <a:solidFill>
                  <a:schemeClr val="accent2">
                    <a:lumMod val="75000"/>
                  </a:schemeClr>
                </a:solidFill>
                <a:latin typeface="Aptos" panose="020B0004020202020204" pitchFamily="34" charset="0"/>
              </a:rPr>
              <a:t>4. Educational and Awareness Initiatives</a:t>
            </a:r>
            <a:endParaRPr lang="en-US" altLang="en-US" sz="2000" b="1" u="sng" dirty="0">
              <a:solidFill>
                <a:schemeClr val="accent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xmlns="" id="{14AC8D8F-3989-DA5E-A4B9-D162AB8BDB6C}"/>
              </a:ext>
            </a:extLst>
          </p:cNvPr>
          <p:cNvSpPr txBox="1"/>
          <p:nvPr/>
        </p:nvSpPr>
        <p:spPr>
          <a:xfrm>
            <a:off x="649224" y="792381"/>
            <a:ext cx="11356848" cy="3186770"/>
          </a:xfrm>
          <a:prstGeom prst="rect">
            <a:avLst/>
          </a:prstGeom>
          <a:noFill/>
        </p:spPr>
        <p:txBody>
          <a:bodyPr wrap="square">
            <a:spAutoFit/>
          </a:bodyPr>
          <a:lstStyle/>
          <a:p>
            <a:pPr marL="285750" indent="-285750">
              <a:lnSpc>
                <a:spcPct val="200000"/>
              </a:lnSpc>
              <a:spcAft>
                <a:spcPts val="800"/>
              </a:spcAft>
              <a:buFont typeface="Arial" panose="020B0604020202020204" pitchFamily="34" charset="0"/>
              <a:buChar char="•"/>
              <a:defRPr sz="1800"/>
            </a:pPr>
            <a:r>
              <a:rPr lang="en-US" dirty="0">
                <a:latin typeface="Arial" panose="020B0604020202020204" pitchFamily="34" charset="0"/>
                <a:cs typeface="Arial" panose="020B0604020202020204" pitchFamily="34" charset="0"/>
              </a:rPr>
              <a:t>LIC launched multilingual booklet in Hindi, English, and Gujarati.</a:t>
            </a:r>
          </a:p>
          <a:p>
            <a:pPr marL="285750" indent="-285750">
              <a:lnSpc>
                <a:spcPct val="200000"/>
              </a:lnSpc>
              <a:spcAft>
                <a:spcPts val="800"/>
              </a:spcAft>
              <a:buFont typeface="Arial" panose="020B0604020202020204" pitchFamily="34" charset="0"/>
              <a:buChar char="•"/>
              <a:defRPr sz="1800"/>
            </a:pPr>
            <a:r>
              <a:rPr lang="en-US" dirty="0">
                <a:latin typeface="Arial" panose="020B0604020202020204" pitchFamily="34" charset="0"/>
                <a:cs typeface="Arial" panose="020B0604020202020204" pitchFamily="34" charset="0"/>
              </a:rPr>
              <a:t>Booklet provides step-by-step process to reclaim unclaimed money.</a:t>
            </a:r>
          </a:p>
          <a:p>
            <a:pPr marL="285750" indent="-285750">
              <a:lnSpc>
                <a:spcPct val="200000"/>
              </a:lnSpc>
              <a:spcAft>
                <a:spcPts val="800"/>
              </a:spcAft>
              <a:buFont typeface="Arial" panose="020B0604020202020204" pitchFamily="34" charset="0"/>
              <a:buChar char="•"/>
              <a:defRPr sz="1800"/>
            </a:pPr>
            <a:r>
              <a:rPr lang="en-US" dirty="0">
                <a:latin typeface="Arial" panose="020B0604020202020204" pitchFamily="34" charset="0"/>
                <a:cs typeface="Arial" panose="020B0604020202020204" pitchFamily="34" charset="0"/>
              </a:rPr>
              <a:t> Public encouraged to use online portals of respective regulators.</a:t>
            </a:r>
          </a:p>
          <a:p>
            <a:pPr marL="285750" indent="-285750">
              <a:lnSpc>
                <a:spcPct val="200000"/>
              </a:lnSpc>
              <a:spcAft>
                <a:spcPts val="800"/>
              </a:spcAft>
              <a:buFont typeface="Arial" panose="020B0604020202020204" pitchFamily="34" charset="0"/>
              <a:buChar char="•"/>
              <a:defRPr sz="1800"/>
            </a:pPr>
            <a:r>
              <a:rPr lang="en-US" dirty="0">
                <a:latin typeface="Arial" panose="020B0604020202020204" pitchFamily="34" charset="0"/>
                <a:cs typeface="Arial" panose="020B0604020202020204" pitchFamily="34" charset="0"/>
              </a:rPr>
              <a:t>Emphasis on transparency, awareness, and empowerment.</a:t>
            </a:r>
          </a:p>
          <a:p>
            <a:pPr marL="285750" indent="-285750">
              <a:lnSpc>
                <a:spcPct val="200000"/>
              </a:lnSpc>
              <a:spcAft>
                <a:spcPts val="800"/>
              </a:spcAft>
              <a:buFont typeface="Arial" panose="020B0604020202020204" pitchFamily="34" charset="0"/>
              <a:buChar char="•"/>
              <a:defRPr sz="1800"/>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70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540803-4630-12DC-4CBD-7F828D484D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E75B7E6E-9A0A-5F5E-2C8A-312C45F4E767}"/>
              </a:ext>
            </a:extLst>
          </p:cNvPr>
          <p:cNvSpPr>
            <a:spLocks noChangeArrowheads="1"/>
          </p:cNvSpPr>
          <p:nvPr/>
        </p:nvSpPr>
        <p:spPr bwMode="auto">
          <a:xfrm>
            <a:off x="566928" y="266289"/>
            <a:ext cx="4425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IN" sz="2000" b="1" u="sng" dirty="0">
                <a:solidFill>
                  <a:schemeClr val="accent2">
                    <a:lumMod val="75000"/>
                  </a:schemeClr>
                </a:solidFill>
                <a:latin typeface="Aptos" panose="020B0004020202020204" pitchFamily="34" charset="0"/>
              </a:rPr>
              <a:t>5. Event Coordination and Highlights</a:t>
            </a:r>
            <a:endParaRPr lang="en-US" altLang="en-US" sz="2000" b="1" u="sng" dirty="0">
              <a:solidFill>
                <a:schemeClr val="accent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xmlns="" id="{611433F1-50E7-88C9-BD79-A883CE7689E1}"/>
              </a:ext>
            </a:extLst>
          </p:cNvPr>
          <p:cNvSpPr txBox="1"/>
          <p:nvPr/>
        </p:nvSpPr>
        <p:spPr>
          <a:xfrm>
            <a:off x="649224" y="792381"/>
            <a:ext cx="11356848" cy="5888792"/>
          </a:xfrm>
          <a:prstGeom prst="rect">
            <a:avLst/>
          </a:prstGeom>
          <a:noFill/>
        </p:spPr>
        <p:txBody>
          <a:bodyPr wrap="square">
            <a:spAutoFit/>
          </a:bodyPr>
          <a:lstStyle/>
          <a:p>
            <a:pPr>
              <a:spcAft>
                <a:spcPts val="800"/>
              </a:spcAft>
              <a:defRPr sz="1800"/>
            </a:pPr>
            <a:r>
              <a:rPr lang="en-US" sz="1500" dirty="0">
                <a:latin typeface="Arial" panose="020B0604020202020204" pitchFamily="34" charset="0"/>
                <a:cs typeface="Arial" panose="020B0604020202020204" pitchFamily="34" charset="0"/>
              </a:rPr>
              <a:t>Coordinated by: </a:t>
            </a:r>
            <a:r>
              <a:rPr lang="en-US" sz="1500" b="1" dirty="0">
                <a:latin typeface="Arial" panose="020B0604020202020204" pitchFamily="34" charset="0"/>
                <a:cs typeface="Arial" panose="020B0604020202020204" pitchFamily="34" charset="0"/>
              </a:rPr>
              <a:t>State Level Bankers’ Committee (SLBC), Gujarat.</a:t>
            </a:r>
          </a:p>
          <a:p>
            <a:pPr>
              <a:spcAft>
                <a:spcPts val="800"/>
              </a:spcAft>
              <a:defRPr sz="1800"/>
            </a:pPr>
            <a:r>
              <a:rPr lang="en-US" sz="1500" dirty="0">
                <a:latin typeface="Arial" panose="020B0604020202020204" pitchFamily="34" charset="0"/>
                <a:cs typeface="Arial" panose="020B0604020202020204" pitchFamily="34" charset="0"/>
              </a:rPr>
              <a:t>Participating Regulators: RBI, PFRDA, IEPFA, SEBI, IRDAI</a:t>
            </a:r>
          </a:p>
          <a:p>
            <a:pPr>
              <a:spcAft>
                <a:spcPts val="800"/>
              </a:spcAft>
              <a:defRPr sz="1800"/>
            </a:pPr>
            <a:endParaRPr lang="en-US" sz="1500" b="1" dirty="0">
              <a:latin typeface="Arial" panose="020B0604020202020204" pitchFamily="34" charset="0"/>
              <a:cs typeface="Arial" panose="020B0604020202020204" pitchFamily="34" charset="0"/>
            </a:endParaRPr>
          </a:p>
          <a:p>
            <a:pPr>
              <a:spcAft>
                <a:spcPts val="800"/>
              </a:spcAft>
              <a:defRPr sz="1800"/>
            </a:pPr>
            <a:r>
              <a:rPr lang="en-US" sz="1500" b="1" u="sng" dirty="0">
                <a:solidFill>
                  <a:schemeClr val="accent2">
                    <a:lumMod val="75000"/>
                  </a:schemeClr>
                </a:solidFill>
                <a:latin typeface="Arial" panose="020B0604020202020204" pitchFamily="34" charset="0"/>
                <a:cs typeface="Arial" panose="020B0604020202020204" pitchFamily="34" charset="0"/>
              </a:rPr>
              <a:t>Key Action Points:</a:t>
            </a:r>
          </a:p>
          <a:p>
            <a:pPr>
              <a:spcAft>
                <a:spcPts val="800"/>
              </a:spcAft>
              <a:defRPr sz="1800"/>
            </a:pPr>
            <a:r>
              <a:rPr lang="en-US" sz="1500" dirty="0">
                <a:latin typeface="Arial" panose="020B0604020202020204" pitchFamily="34" charset="0"/>
                <a:cs typeface="Arial" panose="020B0604020202020204" pitchFamily="34" charset="0"/>
              </a:rPr>
              <a:t>1. Public gatherings organized by each of the regulators.</a:t>
            </a:r>
          </a:p>
          <a:p>
            <a:pPr>
              <a:spcAft>
                <a:spcPts val="800"/>
              </a:spcAft>
              <a:defRPr sz="1800"/>
            </a:pPr>
            <a:r>
              <a:rPr lang="en-US" sz="1500" dirty="0">
                <a:latin typeface="Arial" panose="020B0604020202020204" pitchFamily="34" charset="0"/>
                <a:cs typeface="Arial" panose="020B0604020202020204" pitchFamily="34" charset="0"/>
              </a:rPr>
              <a:t>2. Dedicated stalls set up by respective agencies for on-the-spot assistance.</a:t>
            </a:r>
          </a:p>
          <a:p>
            <a:pPr>
              <a:spcAft>
                <a:spcPts val="800"/>
              </a:spcAft>
              <a:defRPr sz="1800"/>
            </a:pPr>
            <a:r>
              <a:rPr lang="en-US" sz="1500" dirty="0">
                <a:latin typeface="Arial" panose="020B0604020202020204" pitchFamily="34" charset="0"/>
                <a:cs typeface="Arial" panose="020B0604020202020204" pitchFamily="34" charset="0"/>
              </a:rPr>
              <a:t>3. SOPs, FAQs, and Video Guidance made available to help citizens reclaim their money.</a:t>
            </a:r>
          </a:p>
          <a:p>
            <a:pPr>
              <a:spcAft>
                <a:spcPts val="800"/>
              </a:spcAft>
              <a:defRPr sz="1800"/>
            </a:pPr>
            <a:r>
              <a:rPr lang="en-US" sz="1500" dirty="0">
                <a:latin typeface="Arial" panose="020B0604020202020204" pitchFamily="34" charset="0"/>
                <a:cs typeface="Arial" panose="020B0604020202020204" pitchFamily="34" charset="0"/>
              </a:rPr>
              <a:t>4. Nearly 125 claimants identified from all regulators; claims successfully processed.</a:t>
            </a:r>
          </a:p>
          <a:p>
            <a:pPr>
              <a:spcAft>
                <a:spcPts val="800"/>
              </a:spcAft>
              <a:defRPr sz="1800"/>
            </a:pPr>
            <a:r>
              <a:rPr lang="en-US" sz="1500" dirty="0">
                <a:latin typeface="Arial" panose="020B0604020202020204" pitchFamily="34" charset="0"/>
                <a:cs typeface="Arial" panose="020B0604020202020204" pitchFamily="34" charset="0"/>
              </a:rPr>
              <a:t>5. 17 beneficiaries received their dues from Hon’ble Finance Minister herself.</a:t>
            </a:r>
          </a:p>
          <a:p>
            <a:pPr>
              <a:spcAft>
                <a:spcPts val="800"/>
              </a:spcAft>
              <a:defRPr sz="1800"/>
            </a:pPr>
            <a:r>
              <a:rPr lang="en-US" sz="1500" dirty="0">
                <a:latin typeface="Arial" panose="020B0604020202020204" pitchFamily="34" charset="0"/>
                <a:cs typeface="Arial" panose="020B0604020202020204" pitchFamily="34" charset="0"/>
              </a:rPr>
              <a:t>6. Dais graced by:</a:t>
            </a:r>
          </a:p>
          <a:p>
            <a:pPr>
              <a:spcAft>
                <a:spcPts val="800"/>
              </a:spcAft>
              <a:defRPr sz="1800"/>
            </a:pPr>
            <a:r>
              <a:rPr lang="en-US" sz="1500" dirty="0">
                <a:latin typeface="Arial" panose="020B0604020202020204" pitchFamily="34" charset="0"/>
                <a:cs typeface="Arial" panose="020B0604020202020204" pitchFamily="34" charset="0"/>
              </a:rPr>
              <a:t>   - Hon’ble Finance Minister Smt. Nirmala Sitharaman</a:t>
            </a:r>
          </a:p>
          <a:p>
            <a:pPr>
              <a:spcAft>
                <a:spcPts val="800"/>
              </a:spcAft>
              <a:defRPr sz="1800"/>
            </a:pPr>
            <a:r>
              <a:rPr lang="en-US" sz="1500" dirty="0">
                <a:latin typeface="Arial" panose="020B0604020202020204" pitchFamily="34" charset="0"/>
                <a:cs typeface="Arial" panose="020B0604020202020204" pitchFamily="34" charset="0"/>
              </a:rPr>
              <a:t>   - Shri </a:t>
            </a:r>
            <a:r>
              <a:rPr lang="en-US" sz="1500" dirty="0" err="1">
                <a:latin typeface="Arial" panose="020B0604020202020204" pitchFamily="34" charset="0"/>
                <a:cs typeface="Arial" panose="020B0604020202020204" pitchFamily="34" charset="0"/>
              </a:rPr>
              <a:t>Kanubhai</a:t>
            </a:r>
            <a:r>
              <a:rPr lang="en-US" sz="1500" dirty="0">
                <a:latin typeface="Arial" panose="020B0604020202020204" pitchFamily="34" charset="0"/>
                <a:cs typeface="Arial" panose="020B0604020202020204" pitchFamily="34" charset="0"/>
              </a:rPr>
              <a:t> Desai, Finance Minister, Gujarat</a:t>
            </a:r>
          </a:p>
          <a:p>
            <a:pPr>
              <a:spcAft>
                <a:spcPts val="800"/>
              </a:spcAft>
              <a:defRPr sz="1800"/>
            </a:pPr>
            <a:r>
              <a:rPr lang="en-US" sz="1500" dirty="0">
                <a:latin typeface="Arial" panose="020B0604020202020204" pitchFamily="34" charset="0"/>
                <a:cs typeface="Arial" panose="020B0604020202020204" pitchFamily="34" charset="0"/>
              </a:rPr>
              <a:t>   - Shri M. Nagaraju, Secretary, DFS</a:t>
            </a:r>
          </a:p>
          <a:p>
            <a:pPr>
              <a:spcAft>
                <a:spcPts val="800"/>
              </a:spcAft>
              <a:defRPr sz="1800"/>
            </a:pPr>
            <a:r>
              <a:rPr lang="en-US" sz="1500" dirty="0">
                <a:latin typeface="Arial" panose="020B0604020202020204" pitchFamily="34" charset="0"/>
                <a:cs typeface="Arial" panose="020B0604020202020204" pitchFamily="34" charset="0"/>
              </a:rPr>
              <a:t>   - Dr. T. Natarajan, Principal Secretary (Finance), Government of Gujarat</a:t>
            </a:r>
          </a:p>
          <a:p>
            <a:pPr>
              <a:spcAft>
                <a:spcPts val="800"/>
              </a:spcAft>
              <a:defRPr sz="1800"/>
            </a:pPr>
            <a:r>
              <a:rPr lang="en-US" sz="1500" dirty="0">
                <a:latin typeface="Arial" panose="020B0604020202020204" pitchFamily="34" charset="0"/>
                <a:cs typeface="Arial" panose="020B0604020202020204" pitchFamily="34" charset="0"/>
              </a:rPr>
              <a:t>7. Senior officials of DFS, State Government, Secretaries, Joint Secretaries, Executive Directors of RBI, Chiefs of Banks, Whole Time Members of Regulators </a:t>
            </a:r>
            <a:r>
              <a:rPr lang="en-US" sz="1500" dirty="0" err="1">
                <a:latin typeface="Arial" panose="020B0604020202020204" pitchFamily="34" charset="0"/>
                <a:cs typeface="Arial" panose="020B0604020202020204" pitchFamily="34" charset="0"/>
              </a:rPr>
              <a:t>i.e</a:t>
            </a:r>
            <a:r>
              <a:rPr lang="en-US" sz="1500" dirty="0">
                <a:latin typeface="Arial" panose="020B0604020202020204" pitchFamily="34" charset="0"/>
                <a:cs typeface="Arial" panose="020B0604020202020204" pitchFamily="34" charset="0"/>
              </a:rPr>
              <a:t> SEBI, PFRDA, IRDAI, attended the function.</a:t>
            </a:r>
          </a:p>
          <a:p>
            <a:pPr>
              <a:spcAft>
                <a:spcPts val="800"/>
              </a:spcAft>
              <a:defRPr sz="1800"/>
            </a:pPr>
            <a:r>
              <a:rPr lang="en-US" sz="1500" dirty="0">
                <a:latin typeface="Arial" panose="020B0604020202020204" pitchFamily="34" charset="0"/>
                <a:cs typeface="Arial" panose="020B0604020202020204" pitchFamily="34" charset="0"/>
              </a:rPr>
              <a:t>8. Over 1,000 customers from various agencies participated.</a:t>
            </a:r>
          </a:p>
          <a:p>
            <a:pPr>
              <a:spcAft>
                <a:spcPts val="800"/>
              </a:spcAft>
              <a:defRPr sz="1800"/>
            </a:pPr>
            <a:r>
              <a:rPr lang="en-US" sz="1500" dirty="0">
                <a:latin typeface="Arial" panose="020B0604020202020204" pitchFamily="34" charset="0"/>
                <a:cs typeface="Arial" panose="020B0604020202020204" pitchFamily="34" charset="0"/>
              </a:rPr>
              <a:t>9. Stalls equipped with claim-related materials; staff guided the public to reclaim money quickly and efficiently.</a:t>
            </a:r>
          </a:p>
        </p:txBody>
      </p:sp>
    </p:spTree>
    <p:extLst>
      <p:ext uri="{BB962C8B-B14F-4D97-AF65-F5344CB8AC3E}">
        <p14:creationId xmlns:p14="http://schemas.microsoft.com/office/powerpoint/2010/main" val="208092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CF08ED-42E1-D416-5A9F-16E488EB70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38E5C8E7-D417-0475-F6EE-A76FD77B0DED}"/>
              </a:ext>
            </a:extLst>
          </p:cNvPr>
          <p:cNvSpPr>
            <a:spLocks noChangeArrowheads="1"/>
          </p:cNvSpPr>
          <p:nvPr/>
        </p:nvSpPr>
        <p:spPr bwMode="auto">
          <a:xfrm>
            <a:off x="566928" y="266289"/>
            <a:ext cx="7522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IN" sz="2000" b="1" u="sng" dirty="0">
                <a:solidFill>
                  <a:schemeClr val="accent2">
                    <a:lumMod val="75000"/>
                  </a:schemeClr>
                </a:solidFill>
                <a:latin typeface="Aptos" panose="020B0004020202020204" pitchFamily="34" charset="0"/>
              </a:rPr>
              <a:t>6. </a:t>
            </a:r>
            <a:r>
              <a:rPr lang="en-US" sz="2000" b="1" u="sng" dirty="0">
                <a:solidFill>
                  <a:schemeClr val="accent2">
                    <a:lumMod val="75000"/>
                  </a:schemeClr>
                </a:solidFill>
                <a:latin typeface="Aptos" panose="020B0004020202020204" pitchFamily="34" charset="0"/>
              </a:rPr>
              <a:t>Preparation of Event “YOUR MONEY, YOUR RIGHT” Campaign</a:t>
            </a:r>
            <a:endParaRPr lang="en-US" altLang="en-US" sz="2000" b="1" u="sng" dirty="0">
              <a:solidFill>
                <a:schemeClr val="accent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xmlns="" id="{6905338A-F301-F3F3-EA7C-4F7CF37D1BC8}"/>
              </a:ext>
            </a:extLst>
          </p:cNvPr>
          <p:cNvSpPr txBox="1"/>
          <p:nvPr/>
        </p:nvSpPr>
        <p:spPr>
          <a:xfrm>
            <a:off x="649224" y="792381"/>
            <a:ext cx="11356848" cy="612475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To ensure the successful execution of the event, detailed planning and coordination were undertaken. The following key preparations and activities were carried out:</a:t>
            </a:r>
          </a:p>
          <a:p>
            <a:endParaRPr lang="en-US" sz="1000" dirty="0">
              <a:latin typeface="Arial" panose="020B0604020202020204" pitchFamily="34" charset="0"/>
              <a:cs typeface="Arial" panose="020B0604020202020204" pitchFamily="34" charset="0"/>
            </a:endParaRPr>
          </a:p>
          <a:p>
            <a:pPr marL="342900" indent="-342900">
              <a:buAutoNum type="arabicPeriod"/>
            </a:pPr>
            <a:r>
              <a:rPr lang="en-US" b="1" u="sng" dirty="0">
                <a:latin typeface="Arial" panose="020B0604020202020204" pitchFamily="34" charset="0"/>
                <a:cs typeface="Arial" panose="020B0604020202020204" pitchFamily="34" charset="0"/>
              </a:rPr>
              <a:t>Appointment of Nodal Officers</a:t>
            </a:r>
          </a:p>
          <a:p>
            <a:endParaRPr lang="en-US" sz="1200"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Nodal Officers were appointed for each of the participating regulators:</a:t>
            </a:r>
          </a:p>
          <a:p>
            <a:r>
              <a:rPr lang="en-US" b="1" dirty="0">
                <a:latin typeface="Arial" panose="020B0604020202020204" pitchFamily="34" charset="0"/>
                <a:cs typeface="Arial" panose="020B0604020202020204" pitchFamily="34" charset="0"/>
              </a:rPr>
              <a:t>RBI, SEBI, PFRDA, IRDAI &amp; IEPFA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officers acted as key liaisons to coordinate event-related activities.</a:t>
            </a:r>
          </a:p>
          <a:p>
            <a:endParaRPr lang="en-US" sz="1100"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2. Committee Formation at SLBC level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coordination with the Nodal Officers, members were nominated to various event-specific committees, including:</a:t>
            </a:r>
          </a:p>
          <a:p>
            <a:r>
              <a:rPr lang="en-US" b="1" dirty="0">
                <a:latin typeface="Arial" panose="020B0604020202020204" pitchFamily="34" charset="0"/>
                <a:cs typeface="Arial" panose="020B0604020202020204" pitchFamily="34" charset="0"/>
              </a:rPr>
              <a:t>Airport Committee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Stall &amp; Branding Committee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Seating Arrangement Committee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Stage Committee</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&amp; Protocol Committee.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committee was assigned specific responsibilities to ensure smooth functioning across all event areas.</a:t>
            </a:r>
          </a:p>
          <a:p>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3. Claimant Finalization</a:t>
            </a:r>
          </a:p>
          <a:p>
            <a:endParaRPr lang="en-US" sz="1000" u="sng" dirty="0"/>
          </a:p>
          <a:p>
            <a:r>
              <a:rPr lang="en-US" dirty="0">
                <a:latin typeface="Arial" panose="020B0604020202020204" pitchFamily="34" charset="0"/>
                <a:cs typeface="Arial" panose="020B0604020202020204" pitchFamily="34" charset="0"/>
              </a:rPr>
              <a:t>A comprehensive list of claimants from each regulator was compiled. In consultation with the Department of Financial Services (DFS), the final list of selected claimants was approved. These beneficiaries were invited to receive certificates on stage from the </a:t>
            </a:r>
            <a:r>
              <a:rPr lang="en-US" b="1" dirty="0">
                <a:latin typeface="Arial" panose="020B0604020202020204" pitchFamily="34" charset="0"/>
                <a:cs typeface="Arial" panose="020B0604020202020204" pitchFamily="34" charset="0"/>
              </a:rPr>
              <a:t>Hon’ble Union Finance Minister.				(</a:t>
            </a:r>
            <a:r>
              <a:rPr lang="en-US" b="1" dirty="0" err="1">
                <a:latin typeface="Arial" panose="020B0604020202020204" pitchFamily="34" charset="0"/>
                <a:cs typeface="Arial" panose="020B0604020202020204" pitchFamily="34" charset="0"/>
              </a:rPr>
              <a:t>Cont</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6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3EBBA6-4414-B5D8-D01F-F18601AA30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C419860F-3873-7D5C-8DCB-88484BE9028F}"/>
              </a:ext>
            </a:extLst>
          </p:cNvPr>
          <p:cNvSpPr>
            <a:spLocks noChangeArrowheads="1"/>
          </p:cNvSpPr>
          <p:nvPr/>
        </p:nvSpPr>
        <p:spPr bwMode="auto">
          <a:xfrm>
            <a:off x="566928" y="266289"/>
            <a:ext cx="7522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IN" sz="2000" b="1" u="sng" dirty="0">
                <a:solidFill>
                  <a:schemeClr val="accent2">
                    <a:lumMod val="75000"/>
                  </a:schemeClr>
                </a:solidFill>
                <a:latin typeface="Aptos" panose="020B0004020202020204" pitchFamily="34" charset="0"/>
              </a:rPr>
              <a:t>6. </a:t>
            </a:r>
            <a:r>
              <a:rPr lang="en-US" sz="2000" b="1" u="sng" dirty="0">
                <a:solidFill>
                  <a:schemeClr val="accent2">
                    <a:lumMod val="75000"/>
                  </a:schemeClr>
                </a:solidFill>
                <a:latin typeface="Aptos" panose="020B0004020202020204" pitchFamily="34" charset="0"/>
              </a:rPr>
              <a:t>Preparation of Event “YOUR MONEY, YOUR RIGHT” Campaign</a:t>
            </a:r>
            <a:endParaRPr lang="en-US" altLang="en-US" sz="2000" b="1" u="sng" dirty="0">
              <a:solidFill>
                <a:schemeClr val="accent2">
                  <a:lumMod val="75000"/>
                </a:schemeClr>
              </a:solidFill>
              <a:latin typeface="Aptos" panose="020B0004020202020204" pitchFamily="34" charset="0"/>
            </a:endParaRPr>
          </a:p>
        </p:txBody>
      </p:sp>
      <p:sp>
        <p:nvSpPr>
          <p:cNvPr id="5" name="TextBox 4">
            <a:extLst>
              <a:ext uri="{FF2B5EF4-FFF2-40B4-BE49-F238E27FC236}">
                <a16:creationId xmlns:a16="http://schemas.microsoft.com/office/drawing/2014/main" xmlns="" id="{DCC22D0D-2821-62C3-C9E4-A8E9D6575899}"/>
              </a:ext>
            </a:extLst>
          </p:cNvPr>
          <p:cNvSpPr txBox="1"/>
          <p:nvPr/>
        </p:nvSpPr>
        <p:spPr>
          <a:xfrm>
            <a:off x="365760" y="792381"/>
            <a:ext cx="11640312" cy="5786199"/>
          </a:xfrm>
          <a:prstGeom prst="rect">
            <a:avLst/>
          </a:prstGeom>
          <a:noFill/>
        </p:spPr>
        <p:txBody>
          <a:bodyPr wrap="square">
            <a:spAutoFit/>
          </a:bodyPr>
          <a:lstStyle/>
          <a:p>
            <a:pPr algn="just"/>
            <a:r>
              <a:rPr lang="en-US" b="1" u="sng" dirty="0">
                <a:latin typeface="Arial" panose="020B0604020202020204" pitchFamily="34" charset="0"/>
                <a:cs typeface="Arial" panose="020B0604020202020204" pitchFamily="34" charset="0"/>
              </a:rPr>
              <a:t>4. Committee Contributions</a:t>
            </a:r>
          </a:p>
          <a:p>
            <a:pPr algn="just"/>
            <a:endParaRPr lang="en-US" sz="105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Each committee played a vital role in the successful launch of the campaign:</a:t>
            </a:r>
          </a:p>
          <a:p>
            <a:pPr algn="just"/>
            <a:endParaRPr lang="en-US" sz="100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Airport Committee: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Ensured smooth transit and reception for all invited guests and dignitaries.</a:t>
            </a:r>
          </a:p>
          <a:p>
            <a:pPr algn="just"/>
            <a:endParaRPr lang="en-US" sz="105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Protocol Committee: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Oversaw the coordination of guest arrivals, dignitary movement, and overall protocol adherence.</a:t>
            </a:r>
          </a:p>
          <a:p>
            <a:pPr algn="just"/>
            <a:endParaRPr lang="en-US" sz="100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Stage Committee: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Managed the stage setup, event flow, coordination of certificate distribution, and ensured the smooth conduct of the ceremony.</a:t>
            </a:r>
          </a:p>
          <a:p>
            <a:pPr algn="just"/>
            <a:endParaRPr lang="en-US" sz="100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Stall and Branding Committee: </a:t>
            </a:r>
            <a:r>
              <a:rPr lang="en-US" dirty="0">
                <a:latin typeface="Arial" panose="020B0604020202020204" pitchFamily="34" charset="0"/>
                <a:cs typeface="Arial" panose="020B0604020202020204" pitchFamily="34" charset="0"/>
              </a:rPr>
              <a:t>Set up informative stalls for each regulator. Assisted claimants and the public in understanding the process of reclaiming unclaimed money/assets under the campaign. Ensured proper visibility and branding across the venue.</a:t>
            </a:r>
          </a:p>
          <a:p>
            <a:pPr algn="just"/>
            <a:endParaRPr lang="en-US" sz="90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Seating Arrangement Committee</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Managed venue layout and seating to accommodate all stakeholders, guests, media, and claimants efficiently.</a:t>
            </a:r>
          </a:p>
          <a:p>
            <a:pPr algn="just"/>
            <a:endParaRPr lang="en-US" sz="1100" dirty="0">
              <a:latin typeface="Arial" panose="020B0604020202020204" pitchFamily="34" charset="0"/>
              <a:cs typeface="Arial" panose="020B0604020202020204" pitchFamily="34" charset="0"/>
            </a:endParaRPr>
          </a:p>
          <a:p>
            <a:pPr algn="just"/>
            <a:r>
              <a:rPr lang="en-US" b="1" u="sng" dirty="0">
                <a:latin typeface="Arial" panose="020B0604020202020204" pitchFamily="34" charset="0"/>
                <a:cs typeface="Arial" panose="020B0604020202020204" pitchFamily="34" charset="0"/>
              </a:rPr>
              <a:t>Reception &amp; Transport Committee: </a:t>
            </a:r>
            <a:r>
              <a:rPr lang="en-US" dirty="0">
                <a:latin typeface="Arial" panose="020B0604020202020204" pitchFamily="34" charset="0"/>
                <a:cs typeface="Arial" panose="020B0604020202020204" pitchFamily="34" charset="0"/>
              </a:rPr>
              <a:t>Managed smooth stay &amp; vehicle arrangement for the guests &amp; dignitaries.</a:t>
            </a:r>
          </a:p>
          <a:p>
            <a:pPr algn="just"/>
            <a:endParaRPr lang="en-US" sz="11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meticulous planning, inter-agency coordination, and active involvement of all committees and nodal officers were instrumental in the successful execution of the “</a:t>
            </a:r>
            <a:r>
              <a:rPr lang="en-US" b="1" dirty="0">
                <a:latin typeface="Arial" panose="020B0604020202020204" pitchFamily="34" charset="0"/>
                <a:cs typeface="Arial" panose="020B0604020202020204" pitchFamily="34" charset="0"/>
              </a:rPr>
              <a:t>YOUR MONEY, YOUR RIGHT</a:t>
            </a:r>
            <a:r>
              <a:rPr lang="en-US" dirty="0">
                <a:latin typeface="Arial" panose="020B0604020202020204" pitchFamily="34" charset="0"/>
                <a:cs typeface="Arial" panose="020B0604020202020204" pitchFamily="34" charset="0"/>
              </a:rPr>
              <a:t>” campaign. The event was a significant step toward raising awareness and empowering citizens to reclaim their rightful financial dues.</a:t>
            </a:r>
          </a:p>
        </p:txBody>
      </p:sp>
    </p:spTree>
    <p:extLst>
      <p:ext uri="{BB962C8B-B14F-4D97-AF65-F5344CB8AC3E}">
        <p14:creationId xmlns:p14="http://schemas.microsoft.com/office/powerpoint/2010/main" val="86749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B3CD28-4077-03E8-8368-4EFA51943B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786B8CBB-5986-0913-0181-7A85449E6BA2}"/>
              </a:ext>
            </a:extLst>
          </p:cNvPr>
          <p:cNvSpPr>
            <a:spLocks noChangeArrowheads="1"/>
          </p:cNvSpPr>
          <p:nvPr/>
        </p:nvSpPr>
        <p:spPr bwMode="auto">
          <a:xfrm>
            <a:off x="566928" y="266289"/>
            <a:ext cx="3149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sz="2000" b="1" u="sng" dirty="0">
                <a:solidFill>
                  <a:schemeClr val="accent2">
                    <a:lumMod val="75000"/>
                  </a:schemeClr>
                </a:solidFill>
                <a:latin typeface="Aptos" panose="020B0004020202020204" pitchFamily="34" charset="0"/>
              </a:rPr>
              <a:t>7. Messages &amp; Takeaways</a:t>
            </a:r>
          </a:p>
        </p:txBody>
      </p:sp>
      <p:sp>
        <p:nvSpPr>
          <p:cNvPr id="4" name="TextBox 3">
            <a:extLst>
              <a:ext uri="{FF2B5EF4-FFF2-40B4-BE49-F238E27FC236}">
                <a16:creationId xmlns:a16="http://schemas.microsoft.com/office/drawing/2014/main" xmlns="" id="{019695C1-E37D-C1C6-2C36-CA6FA85380D2}"/>
              </a:ext>
            </a:extLst>
          </p:cNvPr>
          <p:cNvSpPr txBox="1"/>
          <p:nvPr/>
        </p:nvSpPr>
        <p:spPr>
          <a:xfrm>
            <a:off x="740664" y="836783"/>
            <a:ext cx="10296144" cy="369332"/>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As of </a:t>
            </a:r>
            <a:r>
              <a:rPr lang="en-US" b="1" i="0" dirty="0">
                <a:solidFill>
                  <a:srgbClr val="000000"/>
                </a:solidFill>
                <a:effectLst/>
                <a:latin typeface="Arial" panose="020B0604020202020204" pitchFamily="34" charset="0"/>
                <a:cs typeface="Arial" panose="020B0604020202020204" pitchFamily="34" charset="0"/>
              </a:rPr>
              <a:t>August 31, 2025</a:t>
            </a:r>
            <a:r>
              <a:rPr lang="en-US" b="0" i="0" dirty="0">
                <a:solidFill>
                  <a:srgbClr val="000000"/>
                </a:solidFill>
                <a:effectLst/>
                <a:latin typeface="Arial" panose="020B0604020202020204" pitchFamily="34" charset="0"/>
                <a:cs typeface="Arial" panose="020B0604020202020204" pitchFamily="34" charset="0"/>
              </a:rPr>
              <a:t>, total estimated unclaimed assets in India: </a:t>
            </a:r>
            <a:r>
              <a:rPr lang="en-US" b="1" i="0" dirty="0">
                <a:solidFill>
                  <a:srgbClr val="000000"/>
                </a:solidFill>
                <a:effectLst/>
                <a:latin typeface="Arial" panose="020B0604020202020204" pitchFamily="34" charset="0"/>
                <a:cs typeface="Arial" panose="020B0604020202020204" pitchFamily="34" charset="0"/>
              </a:rPr>
              <a:t>~ ₹1.82 lakh crore</a:t>
            </a:r>
            <a:endParaRPr lang="en-IN" dirty="0">
              <a:latin typeface="Arial" panose="020B0604020202020204" pitchFamily="34" charset="0"/>
              <a:cs typeface="Arial" panose="020B0604020202020204" pitchFamily="34" charset="0"/>
            </a:endParaRPr>
          </a:p>
        </p:txBody>
      </p:sp>
      <p:sp>
        <p:nvSpPr>
          <p:cNvPr id="13" name="Rectangle 5">
            <a:extLst>
              <a:ext uri="{FF2B5EF4-FFF2-40B4-BE49-F238E27FC236}">
                <a16:creationId xmlns:a16="http://schemas.microsoft.com/office/drawing/2014/main" xmlns="" id="{D1764856-48EC-2542-0D3B-AF6918A2DBC2}"/>
              </a:ext>
            </a:extLst>
          </p:cNvPr>
          <p:cNvSpPr>
            <a:spLocks noChangeArrowheads="1"/>
          </p:cNvSpPr>
          <p:nvPr/>
        </p:nvSpPr>
        <p:spPr bwMode="auto">
          <a:xfrm>
            <a:off x="566927" y="1565099"/>
            <a:ext cx="102961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Every rupee saved by citizens should return to them or their heirs; unclaimed assets are not “government money” but belong to individuals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xmlns="" id="{29C818F2-8451-4153-36F3-C13C208BA3C0}"/>
              </a:ext>
            </a:extLst>
          </p:cNvPr>
          <p:cNvSpPr txBox="1"/>
          <p:nvPr/>
        </p:nvSpPr>
        <p:spPr>
          <a:xfrm>
            <a:off x="566927" y="2263380"/>
            <a:ext cx="10132496" cy="1200329"/>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Aptos" panose="020B0004020202020204" pitchFamily="34" charset="0"/>
              </a:rPr>
              <a:t>The campaign emphasizes that unclaimed assets are </a:t>
            </a:r>
            <a:r>
              <a:rPr lang="en-US" b="1" i="0" dirty="0">
                <a:solidFill>
                  <a:srgbClr val="000000"/>
                </a:solidFill>
                <a:effectLst/>
                <a:latin typeface="Aptos" panose="020B0004020202020204" pitchFamily="34" charset="0"/>
              </a:rPr>
              <a:t>not just numbers</a:t>
            </a:r>
            <a:r>
              <a:rPr lang="en-US" b="0" i="0" dirty="0">
                <a:solidFill>
                  <a:srgbClr val="000000"/>
                </a:solidFill>
                <a:effectLst/>
                <a:latin typeface="Aptos" panose="020B0004020202020204" pitchFamily="34" charset="0"/>
              </a:rPr>
              <a:t> — they represent real, hard-earned savings that can support financial security (education, health, retirement)</a:t>
            </a:r>
          </a:p>
          <a:p>
            <a:pPr marL="285750" indent="-285750">
              <a:buFont typeface="Arial" panose="020B0604020202020204" pitchFamily="34" charset="0"/>
              <a:buChar char="•"/>
            </a:pPr>
            <a:endParaRPr lang="en-US" b="0" i="0" dirty="0">
              <a:solidFill>
                <a:srgbClr val="000000"/>
              </a:solidFill>
              <a:effectLst/>
              <a:latin typeface="Aptos" panose="020B0004020202020204" pitchFamily="34" charset="0"/>
            </a:endParaRPr>
          </a:p>
          <a:p>
            <a:pPr marL="285750" indent="-285750">
              <a:buFont typeface="Arial" panose="020B0604020202020204" pitchFamily="34" charset="0"/>
              <a:buChar char="•"/>
            </a:pPr>
            <a:endParaRPr lang="en-IN" dirty="0"/>
          </a:p>
        </p:txBody>
      </p:sp>
      <p:sp>
        <p:nvSpPr>
          <p:cNvPr id="17" name="Rectangle 6">
            <a:extLst>
              <a:ext uri="{FF2B5EF4-FFF2-40B4-BE49-F238E27FC236}">
                <a16:creationId xmlns:a16="http://schemas.microsoft.com/office/drawing/2014/main" xmlns="" id="{AC86915F-FF0D-8C0C-F8D9-7A23CB0C8667}"/>
              </a:ext>
            </a:extLst>
          </p:cNvPr>
          <p:cNvSpPr>
            <a:spLocks noChangeArrowheads="1"/>
          </p:cNvSpPr>
          <p:nvPr/>
        </p:nvSpPr>
        <p:spPr bwMode="auto">
          <a:xfrm>
            <a:off x="506440" y="2942034"/>
            <a:ext cx="102534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Citizens, institutions, regulators, state governments all have a role —</a:t>
            </a:r>
            <a:r>
              <a:rPr lang="en-US" altLang="en-US"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success depends on outreach, simplified processes, and transparent redressal.</a:t>
            </a:r>
          </a:p>
        </p:txBody>
      </p:sp>
    </p:spTree>
    <p:extLst>
      <p:ext uri="{BB962C8B-B14F-4D97-AF65-F5344CB8AC3E}">
        <p14:creationId xmlns:p14="http://schemas.microsoft.com/office/powerpoint/2010/main" val="429252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891</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Arial Black</vt:lpstr>
      <vt:lpstr>Bodoni FLF Italics</vt:lpstr>
      <vt:lpstr>Mangal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Utsav S Sutaria</dc:creator>
  <cp:lastModifiedBy>bob</cp:lastModifiedBy>
  <cp:revision>9</cp:revision>
  <cp:lastPrinted>2025-10-07T13:42:24Z</cp:lastPrinted>
  <dcterms:created xsi:type="dcterms:W3CDTF">2025-10-07T09:03:30Z</dcterms:created>
  <dcterms:modified xsi:type="dcterms:W3CDTF">2025-10-08T05:43:27Z</dcterms:modified>
</cp:coreProperties>
</file>